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42"/>
  </p:notesMasterIdLst>
  <p:sldIdLst>
    <p:sldId id="599" r:id="rId6"/>
    <p:sldId id="631" r:id="rId7"/>
    <p:sldId id="657" r:id="rId8"/>
    <p:sldId id="859" r:id="rId9"/>
    <p:sldId id="652" r:id="rId10"/>
    <p:sldId id="861" r:id="rId11"/>
    <p:sldId id="636" r:id="rId12"/>
    <p:sldId id="637" r:id="rId13"/>
    <p:sldId id="638" r:id="rId14"/>
    <p:sldId id="639" r:id="rId15"/>
    <p:sldId id="640" r:id="rId16"/>
    <p:sldId id="641" r:id="rId17"/>
    <p:sldId id="660" r:id="rId18"/>
    <p:sldId id="661" r:id="rId19"/>
    <p:sldId id="643" r:id="rId20"/>
    <p:sldId id="829" r:id="rId21"/>
    <p:sldId id="860" r:id="rId22"/>
    <p:sldId id="601" r:id="rId23"/>
    <p:sldId id="602" r:id="rId24"/>
    <p:sldId id="603" r:id="rId25"/>
    <p:sldId id="604" r:id="rId26"/>
    <p:sldId id="632" r:id="rId27"/>
    <p:sldId id="633" r:id="rId28"/>
    <p:sldId id="857" r:id="rId29"/>
    <p:sldId id="855" r:id="rId30"/>
    <p:sldId id="856" r:id="rId31"/>
    <p:sldId id="605" r:id="rId32"/>
    <p:sldId id="606" r:id="rId33"/>
    <p:sldId id="607" r:id="rId34"/>
    <p:sldId id="648" r:id="rId35"/>
    <p:sldId id="663" r:id="rId36"/>
    <p:sldId id="649" r:id="rId37"/>
    <p:sldId id="650" r:id="rId38"/>
    <p:sldId id="651" r:id="rId39"/>
    <p:sldId id="600" r:id="rId40"/>
    <p:sldId id="655"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FF"/>
    <a:srgbClr val="FF99FF"/>
    <a:srgbClr val="FF66FF"/>
    <a:srgbClr val="CDD7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433" autoAdjust="0"/>
    <p:restoredTop sz="94660"/>
  </p:normalViewPr>
  <p:slideViewPr>
    <p:cSldViewPr snapToGrid="0">
      <p:cViewPr varScale="1">
        <p:scale>
          <a:sx n="110" d="100"/>
          <a:sy n="110" d="100"/>
        </p:scale>
        <p:origin x="1164" y="114"/>
      </p:cViewPr>
      <p:guideLst/>
    </p:cSldViewPr>
  </p:slideViewPr>
  <p:notesTextViewPr>
    <p:cViewPr>
      <p:scale>
        <a:sx n="3" d="2"/>
        <a:sy n="3" d="2"/>
      </p:scale>
      <p:origin x="0" y="0"/>
    </p:cViewPr>
  </p:notesTextViewPr>
  <p:sorterViewPr>
    <p:cViewPr>
      <p:scale>
        <a:sx n="100" d="100"/>
        <a:sy n="100" d="100"/>
      </p:scale>
      <p:origin x="0" y="-419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shidhar Sathyanarayana" userId="193b6338a3e54740" providerId="LiveId" clId="{C91B23E4-DF06-46B3-A4D8-9A8870865661}"/>
    <pc:docChg chg="custSel delSld modSld">
      <pc:chgData name="Shashidhar Sathyanarayana" userId="193b6338a3e54740" providerId="LiveId" clId="{C91B23E4-DF06-46B3-A4D8-9A8870865661}" dt="2020-01-08T23:31:30.125" v="36" actId="47"/>
      <pc:docMkLst>
        <pc:docMk/>
      </pc:docMkLst>
      <pc:sldChg chg="delSp delAnim">
        <pc:chgData name="Shashidhar Sathyanarayana" userId="193b6338a3e54740" providerId="LiveId" clId="{C91B23E4-DF06-46B3-A4D8-9A8870865661}" dt="2020-01-08T23:30:36.302" v="0" actId="478"/>
        <pc:sldMkLst>
          <pc:docMk/>
          <pc:sldMk cId="1934448470" sldId="599"/>
        </pc:sldMkLst>
        <pc:spChg chg="del">
          <ac:chgData name="Shashidhar Sathyanarayana" userId="193b6338a3e54740" providerId="LiveId" clId="{C91B23E4-DF06-46B3-A4D8-9A8870865661}" dt="2020-01-08T23:30:36.302" v="0" actId="478"/>
          <ac:spMkLst>
            <pc:docMk/>
            <pc:sldMk cId="1934448470" sldId="599"/>
            <ac:spMk id="4" creationId="{030D111D-72A5-41A7-AACE-B5EF912BD61B}"/>
          </ac:spMkLst>
        </pc:spChg>
      </pc:sldChg>
      <pc:sldChg chg="delSp delAnim">
        <pc:chgData name="Shashidhar Sathyanarayana" userId="193b6338a3e54740" providerId="LiveId" clId="{C91B23E4-DF06-46B3-A4D8-9A8870865661}" dt="2020-01-08T23:31:18.227" v="34" actId="478"/>
        <pc:sldMkLst>
          <pc:docMk/>
          <pc:sldMk cId="2589300673" sldId="600"/>
        </pc:sldMkLst>
        <pc:spChg chg="del">
          <ac:chgData name="Shashidhar Sathyanarayana" userId="193b6338a3e54740" providerId="LiveId" clId="{C91B23E4-DF06-46B3-A4D8-9A8870865661}" dt="2020-01-08T23:31:18.227" v="34" actId="478"/>
          <ac:spMkLst>
            <pc:docMk/>
            <pc:sldMk cId="2589300673" sldId="600"/>
            <ac:spMk id="9" creationId="{B18B3895-4317-4F83-A667-475C1171886B}"/>
          </ac:spMkLst>
        </pc:spChg>
      </pc:sldChg>
      <pc:sldChg chg="delSp delAnim">
        <pc:chgData name="Shashidhar Sathyanarayana" userId="193b6338a3e54740" providerId="LiveId" clId="{C91B23E4-DF06-46B3-A4D8-9A8870865661}" dt="2020-01-08T23:30:57.952" v="17" actId="478"/>
        <pc:sldMkLst>
          <pc:docMk/>
          <pc:sldMk cId="1468362129" sldId="601"/>
        </pc:sldMkLst>
        <pc:spChg chg="del">
          <ac:chgData name="Shashidhar Sathyanarayana" userId="193b6338a3e54740" providerId="LiveId" clId="{C91B23E4-DF06-46B3-A4D8-9A8870865661}" dt="2020-01-08T23:30:57.952" v="17" actId="478"/>
          <ac:spMkLst>
            <pc:docMk/>
            <pc:sldMk cId="1468362129" sldId="601"/>
            <ac:spMk id="7" creationId="{5F676A41-CDA9-4600-B9A4-504D107834C4}"/>
          </ac:spMkLst>
        </pc:spChg>
      </pc:sldChg>
      <pc:sldChg chg="delSp delAnim">
        <pc:chgData name="Shashidhar Sathyanarayana" userId="193b6338a3e54740" providerId="LiveId" clId="{C91B23E4-DF06-46B3-A4D8-9A8870865661}" dt="2020-01-08T23:30:59.152" v="18" actId="478"/>
        <pc:sldMkLst>
          <pc:docMk/>
          <pc:sldMk cId="1609472839" sldId="602"/>
        </pc:sldMkLst>
        <pc:spChg chg="del">
          <ac:chgData name="Shashidhar Sathyanarayana" userId="193b6338a3e54740" providerId="LiveId" clId="{C91B23E4-DF06-46B3-A4D8-9A8870865661}" dt="2020-01-08T23:30:59.152" v="18" actId="478"/>
          <ac:spMkLst>
            <pc:docMk/>
            <pc:sldMk cId="1609472839" sldId="602"/>
            <ac:spMk id="34" creationId="{5C3A7CC1-82B9-457B-9B74-DC12282A1C5B}"/>
          </ac:spMkLst>
        </pc:spChg>
      </pc:sldChg>
      <pc:sldChg chg="delSp delAnim">
        <pc:chgData name="Shashidhar Sathyanarayana" userId="193b6338a3e54740" providerId="LiveId" clId="{C91B23E4-DF06-46B3-A4D8-9A8870865661}" dt="2020-01-08T23:31:00.321" v="19" actId="478"/>
        <pc:sldMkLst>
          <pc:docMk/>
          <pc:sldMk cId="3769054736" sldId="603"/>
        </pc:sldMkLst>
        <pc:spChg chg="del">
          <ac:chgData name="Shashidhar Sathyanarayana" userId="193b6338a3e54740" providerId="LiveId" clId="{C91B23E4-DF06-46B3-A4D8-9A8870865661}" dt="2020-01-08T23:31:00.321" v="19" actId="478"/>
          <ac:spMkLst>
            <pc:docMk/>
            <pc:sldMk cId="3769054736" sldId="603"/>
            <ac:spMk id="26" creationId="{AD88E900-FEA6-42FC-AB16-42834D08BBD3}"/>
          </ac:spMkLst>
        </pc:spChg>
      </pc:sldChg>
      <pc:sldChg chg="delSp delAnim">
        <pc:chgData name="Shashidhar Sathyanarayana" userId="193b6338a3e54740" providerId="LiveId" clId="{C91B23E4-DF06-46B3-A4D8-9A8870865661}" dt="2020-01-08T23:31:01.472" v="20" actId="478"/>
        <pc:sldMkLst>
          <pc:docMk/>
          <pc:sldMk cId="4208664630" sldId="604"/>
        </pc:sldMkLst>
        <pc:spChg chg="del">
          <ac:chgData name="Shashidhar Sathyanarayana" userId="193b6338a3e54740" providerId="LiveId" clId="{C91B23E4-DF06-46B3-A4D8-9A8870865661}" dt="2020-01-08T23:31:01.472" v="20" actId="478"/>
          <ac:spMkLst>
            <pc:docMk/>
            <pc:sldMk cId="4208664630" sldId="604"/>
            <ac:spMk id="14" creationId="{546D83B7-E97E-4507-A3AE-6B1FDD24EFC7}"/>
          </ac:spMkLst>
        </pc:spChg>
      </pc:sldChg>
      <pc:sldChg chg="delSp delAnim">
        <pc:chgData name="Shashidhar Sathyanarayana" userId="193b6338a3e54740" providerId="LiveId" clId="{C91B23E4-DF06-46B3-A4D8-9A8870865661}" dt="2020-01-08T23:31:08.085" v="26" actId="478"/>
        <pc:sldMkLst>
          <pc:docMk/>
          <pc:sldMk cId="1807828002" sldId="605"/>
        </pc:sldMkLst>
        <pc:spChg chg="del">
          <ac:chgData name="Shashidhar Sathyanarayana" userId="193b6338a3e54740" providerId="LiveId" clId="{C91B23E4-DF06-46B3-A4D8-9A8870865661}" dt="2020-01-08T23:31:08.085" v="26" actId="478"/>
          <ac:spMkLst>
            <pc:docMk/>
            <pc:sldMk cId="1807828002" sldId="605"/>
            <ac:spMk id="13" creationId="{AEB38E3F-1A10-4EA4-93C6-02030A6F32E8}"/>
          </ac:spMkLst>
        </pc:spChg>
      </pc:sldChg>
      <pc:sldChg chg="delSp delAnim">
        <pc:chgData name="Shashidhar Sathyanarayana" userId="193b6338a3e54740" providerId="LiveId" clId="{C91B23E4-DF06-46B3-A4D8-9A8870865661}" dt="2020-01-08T23:31:09.169" v="27" actId="478"/>
        <pc:sldMkLst>
          <pc:docMk/>
          <pc:sldMk cId="3250673273" sldId="606"/>
        </pc:sldMkLst>
        <pc:spChg chg="del">
          <ac:chgData name="Shashidhar Sathyanarayana" userId="193b6338a3e54740" providerId="LiveId" clId="{C91B23E4-DF06-46B3-A4D8-9A8870865661}" dt="2020-01-08T23:31:09.169" v="27" actId="478"/>
          <ac:spMkLst>
            <pc:docMk/>
            <pc:sldMk cId="3250673273" sldId="606"/>
            <ac:spMk id="14" creationId="{C7CB86FC-6079-4519-BA02-7E5C8A294BA8}"/>
          </ac:spMkLst>
        </pc:spChg>
      </pc:sldChg>
      <pc:sldChg chg="delSp delAnim">
        <pc:chgData name="Shashidhar Sathyanarayana" userId="193b6338a3e54740" providerId="LiveId" clId="{C91B23E4-DF06-46B3-A4D8-9A8870865661}" dt="2020-01-08T23:31:10.247" v="28" actId="478"/>
        <pc:sldMkLst>
          <pc:docMk/>
          <pc:sldMk cId="455370713" sldId="607"/>
        </pc:sldMkLst>
        <pc:spChg chg="del">
          <ac:chgData name="Shashidhar Sathyanarayana" userId="193b6338a3e54740" providerId="LiveId" clId="{C91B23E4-DF06-46B3-A4D8-9A8870865661}" dt="2020-01-08T23:31:10.247" v="28" actId="478"/>
          <ac:spMkLst>
            <pc:docMk/>
            <pc:sldMk cId="455370713" sldId="607"/>
            <ac:spMk id="5" creationId="{2C1D4506-6553-4CA0-9A35-DEB8ABA79131}"/>
          </ac:spMkLst>
        </pc:spChg>
      </pc:sldChg>
      <pc:sldChg chg="delSp delAnim">
        <pc:chgData name="Shashidhar Sathyanarayana" userId="193b6338a3e54740" providerId="LiveId" clId="{C91B23E4-DF06-46B3-A4D8-9A8870865661}" dt="2020-01-08T23:30:37.849" v="1" actId="478"/>
        <pc:sldMkLst>
          <pc:docMk/>
          <pc:sldMk cId="1768241665" sldId="631"/>
        </pc:sldMkLst>
        <pc:spChg chg="del">
          <ac:chgData name="Shashidhar Sathyanarayana" userId="193b6338a3e54740" providerId="LiveId" clId="{C91B23E4-DF06-46B3-A4D8-9A8870865661}" dt="2020-01-08T23:30:37.849" v="1" actId="478"/>
          <ac:spMkLst>
            <pc:docMk/>
            <pc:sldMk cId="1768241665" sldId="631"/>
            <ac:spMk id="6" creationId="{188119CC-B1D8-48BA-8297-AEC282ABAE05}"/>
          </ac:spMkLst>
        </pc:spChg>
      </pc:sldChg>
      <pc:sldChg chg="delSp delAnim">
        <pc:chgData name="Shashidhar Sathyanarayana" userId="193b6338a3e54740" providerId="LiveId" clId="{C91B23E4-DF06-46B3-A4D8-9A8870865661}" dt="2020-01-08T23:31:02.576" v="21" actId="478"/>
        <pc:sldMkLst>
          <pc:docMk/>
          <pc:sldMk cId="502655134" sldId="632"/>
        </pc:sldMkLst>
        <pc:spChg chg="del">
          <ac:chgData name="Shashidhar Sathyanarayana" userId="193b6338a3e54740" providerId="LiveId" clId="{C91B23E4-DF06-46B3-A4D8-9A8870865661}" dt="2020-01-08T23:31:02.576" v="21" actId="478"/>
          <ac:spMkLst>
            <pc:docMk/>
            <pc:sldMk cId="502655134" sldId="632"/>
            <ac:spMk id="35" creationId="{00DF9E43-023B-4FE2-8365-3E2B4D47D7B4}"/>
          </ac:spMkLst>
        </pc:spChg>
      </pc:sldChg>
      <pc:sldChg chg="delSp delAnim">
        <pc:chgData name="Shashidhar Sathyanarayana" userId="193b6338a3e54740" providerId="LiveId" clId="{C91B23E4-DF06-46B3-A4D8-9A8870865661}" dt="2020-01-08T23:31:03.648" v="22" actId="478"/>
        <pc:sldMkLst>
          <pc:docMk/>
          <pc:sldMk cId="1582202865" sldId="633"/>
        </pc:sldMkLst>
        <pc:spChg chg="del">
          <ac:chgData name="Shashidhar Sathyanarayana" userId="193b6338a3e54740" providerId="LiveId" clId="{C91B23E4-DF06-46B3-A4D8-9A8870865661}" dt="2020-01-08T23:31:03.648" v="22" actId="478"/>
          <ac:spMkLst>
            <pc:docMk/>
            <pc:sldMk cId="1582202865" sldId="633"/>
            <ac:spMk id="8" creationId="{FF8B1634-9AD6-4994-A039-559457900274}"/>
          </ac:spMkLst>
        </pc:spChg>
      </pc:sldChg>
      <pc:sldChg chg="delSp delAnim">
        <pc:chgData name="Shashidhar Sathyanarayana" userId="193b6338a3e54740" providerId="LiveId" clId="{C91B23E4-DF06-46B3-A4D8-9A8870865661}" dt="2020-01-08T23:30:44.583" v="6" actId="478"/>
        <pc:sldMkLst>
          <pc:docMk/>
          <pc:sldMk cId="4056010294" sldId="636"/>
        </pc:sldMkLst>
        <pc:spChg chg="del">
          <ac:chgData name="Shashidhar Sathyanarayana" userId="193b6338a3e54740" providerId="LiveId" clId="{C91B23E4-DF06-46B3-A4D8-9A8870865661}" dt="2020-01-08T23:30:44.583" v="6" actId="478"/>
          <ac:spMkLst>
            <pc:docMk/>
            <pc:sldMk cId="4056010294" sldId="636"/>
            <ac:spMk id="15" creationId="{6E083832-91CB-42C6-B088-A1056F0EE976}"/>
          </ac:spMkLst>
        </pc:spChg>
      </pc:sldChg>
      <pc:sldChg chg="delSp delAnim">
        <pc:chgData name="Shashidhar Sathyanarayana" userId="193b6338a3e54740" providerId="LiveId" clId="{C91B23E4-DF06-46B3-A4D8-9A8870865661}" dt="2020-01-08T23:30:45.896" v="7" actId="478"/>
        <pc:sldMkLst>
          <pc:docMk/>
          <pc:sldMk cId="2658024903" sldId="637"/>
        </pc:sldMkLst>
        <pc:spChg chg="del">
          <ac:chgData name="Shashidhar Sathyanarayana" userId="193b6338a3e54740" providerId="LiveId" clId="{C91B23E4-DF06-46B3-A4D8-9A8870865661}" dt="2020-01-08T23:30:45.896" v="7" actId="478"/>
          <ac:spMkLst>
            <pc:docMk/>
            <pc:sldMk cId="2658024903" sldId="637"/>
            <ac:spMk id="21" creationId="{A93301F1-0DD0-4533-83ED-890DEC80C46F}"/>
          </ac:spMkLst>
        </pc:spChg>
      </pc:sldChg>
      <pc:sldChg chg="delSp delAnim">
        <pc:chgData name="Shashidhar Sathyanarayana" userId="193b6338a3e54740" providerId="LiveId" clId="{C91B23E4-DF06-46B3-A4D8-9A8870865661}" dt="2020-01-08T23:30:47.112" v="8" actId="478"/>
        <pc:sldMkLst>
          <pc:docMk/>
          <pc:sldMk cId="1455166441" sldId="638"/>
        </pc:sldMkLst>
        <pc:spChg chg="del">
          <ac:chgData name="Shashidhar Sathyanarayana" userId="193b6338a3e54740" providerId="LiveId" clId="{C91B23E4-DF06-46B3-A4D8-9A8870865661}" dt="2020-01-08T23:30:47.112" v="8" actId="478"/>
          <ac:spMkLst>
            <pc:docMk/>
            <pc:sldMk cId="1455166441" sldId="638"/>
            <ac:spMk id="24" creationId="{F6FB3A9A-66D6-4E42-B8C5-71D0A290864A}"/>
          </ac:spMkLst>
        </pc:spChg>
      </pc:sldChg>
      <pc:sldChg chg="delSp delAnim">
        <pc:chgData name="Shashidhar Sathyanarayana" userId="193b6338a3e54740" providerId="LiveId" clId="{C91B23E4-DF06-46B3-A4D8-9A8870865661}" dt="2020-01-08T23:30:48.444" v="9" actId="478"/>
        <pc:sldMkLst>
          <pc:docMk/>
          <pc:sldMk cId="2547252030" sldId="639"/>
        </pc:sldMkLst>
        <pc:spChg chg="del">
          <ac:chgData name="Shashidhar Sathyanarayana" userId="193b6338a3e54740" providerId="LiveId" clId="{C91B23E4-DF06-46B3-A4D8-9A8870865661}" dt="2020-01-08T23:30:48.444" v="9" actId="478"/>
          <ac:spMkLst>
            <pc:docMk/>
            <pc:sldMk cId="2547252030" sldId="639"/>
            <ac:spMk id="33" creationId="{E0345862-D0E6-4B2B-91ED-0516944CC97E}"/>
          </ac:spMkLst>
        </pc:spChg>
      </pc:sldChg>
      <pc:sldChg chg="delSp delAnim">
        <pc:chgData name="Shashidhar Sathyanarayana" userId="193b6338a3e54740" providerId="LiveId" clId="{C91B23E4-DF06-46B3-A4D8-9A8870865661}" dt="2020-01-08T23:30:49.639" v="10" actId="478"/>
        <pc:sldMkLst>
          <pc:docMk/>
          <pc:sldMk cId="298048363" sldId="640"/>
        </pc:sldMkLst>
        <pc:spChg chg="del">
          <ac:chgData name="Shashidhar Sathyanarayana" userId="193b6338a3e54740" providerId="LiveId" clId="{C91B23E4-DF06-46B3-A4D8-9A8870865661}" dt="2020-01-08T23:30:49.639" v="10" actId="478"/>
          <ac:spMkLst>
            <pc:docMk/>
            <pc:sldMk cId="298048363" sldId="640"/>
            <ac:spMk id="10" creationId="{A9847588-DA2A-4699-9A72-34A0E0428F60}"/>
          </ac:spMkLst>
        </pc:spChg>
      </pc:sldChg>
      <pc:sldChg chg="delSp delAnim">
        <pc:chgData name="Shashidhar Sathyanarayana" userId="193b6338a3e54740" providerId="LiveId" clId="{C91B23E4-DF06-46B3-A4D8-9A8870865661}" dt="2020-01-08T23:30:50.800" v="11" actId="478"/>
        <pc:sldMkLst>
          <pc:docMk/>
          <pc:sldMk cId="33784572" sldId="641"/>
        </pc:sldMkLst>
        <pc:spChg chg="del">
          <ac:chgData name="Shashidhar Sathyanarayana" userId="193b6338a3e54740" providerId="LiveId" clId="{C91B23E4-DF06-46B3-A4D8-9A8870865661}" dt="2020-01-08T23:30:50.800" v="11" actId="478"/>
          <ac:spMkLst>
            <pc:docMk/>
            <pc:sldMk cId="33784572" sldId="641"/>
            <ac:spMk id="9" creationId="{8242052D-DD51-4FC8-AF4B-9606B200CF8D}"/>
          </ac:spMkLst>
        </pc:spChg>
      </pc:sldChg>
      <pc:sldChg chg="delSp delAnim">
        <pc:chgData name="Shashidhar Sathyanarayana" userId="193b6338a3e54740" providerId="LiveId" clId="{C91B23E4-DF06-46B3-A4D8-9A8870865661}" dt="2020-01-08T23:30:54.395" v="14" actId="478"/>
        <pc:sldMkLst>
          <pc:docMk/>
          <pc:sldMk cId="1808212799" sldId="643"/>
        </pc:sldMkLst>
        <pc:spChg chg="del">
          <ac:chgData name="Shashidhar Sathyanarayana" userId="193b6338a3e54740" providerId="LiveId" clId="{C91B23E4-DF06-46B3-A4D8-9A8870865661}" dt="2020-01-08T23:30:54.395" v="14" actId="478"/>
          <ac:spMkLst>
            <pc:docMk/>
            <pc:sldMk cId="1808212799" sldId="643"/>
            <ac:spMk id="14" creationId="{7F6EA287-BAD7-4BAD-BB1E-7C775E099D56}"/>
          </ac:spMkLst>
        </pc:spChg>
      </pc:sldChg>
      <pc:sldChg chg="delSp delAnim">
        <pc:chgData name="Shashidhar Sathyanarayana" userId="193b6338a3e54740" providerId="LiveId" clId="{C91B23E4-DF06-46B3-A4D8-9A8870865661}" dt="2020-01-08T23:31:11.840" v="29" actId="478"/>
        <pc:sldMkLst>
          <pc:docMk/>
          <pc:sldMk cId="529917784" sldId="648"/>
        </pc:sldMkLst>
        <pc:spChg chg="del">
          <ac:chgData name="Shashidhar Sathyanarayana" userId="193b6338a3e54740" providerId="LiveId" clId="{C91B23E4-DF06-46B3-A4D8-9A8870865661}" dt="2020-01-08T23:31:11.840" v="29" actId="478"/>
          <ac:spMkLst>
            <pc:docMk/>
            <pc:sldMk cId="529917784" sldId="648"/>
            <ac:spMk id="9" creationId="{7F1E7300-0975-44DD-94D3-1BE56AA0F2DE}"/>
          </ac:spMkLst>
        </pc:spChg>
      </pc:sldChg>
      <pc:sldChg chg="delSp delAnim">
        <pc:chgData name="Shashidhar Sathyanarayana" userId="193b6338a3e54740" providerId="LiveId" clId="{C91B23E4-DF06-46B3-A4D8-9A8870865661}" dt="2020-01-08T23:31:14.713" v="31" actId="478"/>
        <pc:sldMkLst>
          <pc:docMk/>
          <pc:sldMk cId="4161779685" sldId="649"/>
        </pc:sldMkLst>
        <pc:spChg chg="del">
          <ac:chgData name="Shashidhar Sathyanarayana" userId="193b6338a3e54740" providerId="LiveId" clId="{C91B23E4-DF06-46B3-A4D8-9A8870865661}" dt="2020-01-08T23:31:14.713" v="31" actId="478"/>
          <ac:spMkLst>
            <pc:docMk/>
            <pc:sldMk cId="4161779685" sldId="649"/>
            <ac:spMk id="39" creationId="{27CA0A29-BB4F-43C8-99C8-7EC784C47270}"/>
          </ac:spMkLst>
        </pc:spChg>
      </pc:sldChg>
      <pc:sldChg chg="delSp delAnim">
        <pc:chgData name="Shashidhar Sathyanarayana" userId="193b6338a3e54740" providerId="LiveId" clId="{C91B23E4-DF06-46B3-A4D8-9A8870865661}" dt="2020-01-08T23:31:15.856" v="32" actId="478"/>
        <pc:sldMkLst>
          <pc:docMk/>
          <pc:sldMk cId="2784109011" sldId="650"/>
        </pc:sldMkLst>
        <pc:spChg chg="del">
          <ac:chgData name="Shashidhar Sathyanarayana" userId="193b6338a3e54740" providerId="LiveId" clId="{C91B23E4-DF06-46B3-A4D8-9A8870865661}" dt="2020-01-08T23:31:15.856" v="32" actId="478"/>
          <ac:spMkLst>
            <pc:docMk/>
            <pc:sldMk cId="2784109011" sldId="650"/>
            <ac:spMk id="16" creationId="{BB7101C8-0D60-4CB8-9125-BEAAC094A3E7}"/>
          </ac:spMkLst>
        </pc:spChg>
      </pc:sldChg>
      <pc:sldChg chg="delSp delAnim">
        <pc:chgData name="Shashidhar Sathyanarayana" userId="193b6338a3e54740" providerId="LiveId" clId="{C91B23E4-DF06-46B3-A4D8-9A8870865661}" dt="2020-01-08T23:31:17.058" v="33" actId="478"/>
        <pc:sldMkLst>
          <pc:docMk/>
          <pc:sldMk cId="2446445833" sldId="651"/>
        </pc:sldMkLst>
        <pc:spChg chg="del">
          <ac:chgData name="Shashidhar Sathyanarayana" userId="193b6338a3e54740" providerId="LiveId" clId="{C91B23E4-DF06-46B3-A4D8-9A8870865661}" dt="2020-01-08T23:31:17.058" v="33" actId="478"/>
          <ac:spMkLst>
            <pc:docMk/>
            <pc:sldMk cId="2446445833" sldId="651"/>
            <ac:spMk id="11" creationId="{B63CA986-CA1C-4DCB-86E4-A2527B0A8044}"/>
          </ac:spMkLst>
        </pc:spChg>
      </pc:sldChg>
      <pc:sldChg chg="delSp delAnim">
        <pc:chgData name="Shashidhar Sathyanarayana" userId="193b6338a3e54740" providerId="LiveId" clId="{C91B23E4-DF06-46B3-A4D8-9A8870865661}" dt="2020-01-08T23:30:41.595" v="4" actId="478"/>
        <pc:sldMkLst>
          <pc:docMk/>
          <pc:sldMk cId="2622465264" sldId="652"/>
        </pc:sldMkLst>
        <pc:spChg chg="del">
          <ac:chgData name="Shashidhar Sathyanarayana" userId="193b6338a3e54740" providerId="LiveId" clId="{C91B23E4-DF06-46B3-A4D8-9A8870865661}" dt="2020-01-08T23:30:41.595" v="4" actId="478"/>
          <ac:spMkLst>
            <pc:docMk/>
            <pc:sldMk cId="2622465264" sldId="652"/>
            <ac:spMk id="6" creationId="{09703E91-7AE4-49B8-86A7-F84EECF39E6F}"/>
          </ac:spMkLst>
        </pc:spChg>
      </pc:sldChg>
      <pc:sldChg chg="del">
        <pc:chgData name="Shashidhar Sathyanarayana" userId="193b6338a3e54740" providerId="LiveId" clId="{C91B23E4-DF06-46B3-A4D8-9A8870865661}" dt="2020-01-08T23:31:28.475" v="35" actId="47"/>
        <pc:sldMkLst>
          <pc:docMk/>
          <pc:sldMk cId="1373394435" sldId="656"/>
        </pc:sldMkLst>
      </pc:sldChg>
      <pc:sldChg chg="delSp delAnim">
        <pc:chgData name="Shashidhar Sathyanarayana" userId="193b6338a3e54740" providerId="LiveId" clId="{C91B23E4-DF06-46B3-A4D8-9A8870865661}" dt="2020-01-08T23:30:39.162" v="2" actId="478"/>
        <pc:sldMkLst>
          <pc:docMk/>
          <pc:sldMk cId="3971772850" sldId="657"/>
        </pc:sldMkLst>
        <pc:spChg chg="del">
          <ac:chgData name="Shashidhar Sathyanarayana" userId="193b6338a3e54740" providerId="LiveId" clId="{C91B23E4-DF06-46B3-A4D8-9A8870865661}" dt="2020-01-08T23:30:39.162" v="2" actId="478"/>
          <ac:spMkLst>
            <pc:docMk/>
            <pc:sldMk cId="3971772850" sldId="657"/>
            <ac:spMk id="4" creationId="{A7241023-0A1B-47BC-9514-2560CFD269B8}"/>
          </ac:spMkLst>
        </pc:spChg>
      </pc:sldChg>
      <pc:sldChg chg="delSp delAnim">
        <pc:chgData name="Shashidhar Sathyanarayana" userId="193b6338a3e54740" providerId="LiveId" clId="{C91B23E4-DF06-46B3-A4D8-9A8870865661}" dt="2020-01-08T23:30:51.968" v="12" actId="478"/>
        <pc:sldMkLst>
          <pc:docMk/>
          <pc:sldMk cId="1918376899" sldId="660"/>
        </pc:sldMkLst>
        <pc:spChg chg="del">
          <ac:chgData name="Shashidhar Sathyanarayana" userId="193b6338a3e54740" providerId="LiveId" clId="{C91B23E4-DF06-46B3-A4D8-9A8870865661}" dt="2020-01-08T23:30:51.968" v="12" actId="478"/>
          <ac:spMkLst>
            <pc:docMk/>
            <pc:sldMk cId="1918376899" sldId="660"/>
            <ac:spMk id="55" creationId="{999E594C-042C-4E14-BF43-6B1F05C60192}"/>
          </ac:spMkLst>
        </pc:spChg>
      </pc:sldChg>
      <pc:sldChg chg="delSp delAnim">
        <pc:chgData name="Shashidhar Sathyanarayana" userId="193b6338a3e54740" providerId="LiveId" clId="{C91B23E4-DF06-46B3-A4D8-9A8870865661}" dt="2020-01-08T23:30:53.185" v="13" actId="478"/>
        <pc:sldMkLst>
          <pc:docMk/>
          <pc:sldMk cId="4156910810" sldId="661"/>
        </pc:sldMkLst>
        <pc:spChg chg="del">
          <ac:chgData name="Shashidhar Sathyanarayana" userId="193b6338a3e54740" providerId="LiveId" clId="{C91B23E4-DF06-46B3-A4D8-9A8870865661}" dt="2020-01-08T23:30:53.185" v="13" actId="478"/>
          <ac:spMkLst>
            <pc:docMk/>
            <pc:sldMk cId="4156910810" sldId="661"/>
            <ac:spMk id="50" creationId="{6E09C697-67CE-4427-B198-8D26BD937DEA}"/>
          </ac:spMkLst>
        </pc:spChg>
      </pc:sldChg>
      <pc:sldChg chg="delSp delAnim">
        <pc:chgData name="Shashidhar Sathyanarayana" userId="193b6338a3e54740" providerId="LiveId" clId="{C91B23E4-DF06-46B3-A4D8-9A8870865661}" dt="2020-01-08T23:31:13.544" v="30" actId="478"/>
        <pc:sldMkLst>
          <pc:docMk/>
          <pc:sldMk cId="2741737700" sldId="663"/>
        </pc:sldMkLst>
        <pc:spChg chg="del">
          <ac:chgData name="Shashidhar Sathyanarayana" userId="193b6338a3e54740" providerId="LiveId" clId="{C91B23E4-DF06-46B3-A4D8-9A8870865661}" dt="2020-01-08T23:31:13.544" v="30" actId="478"/>
          <ac:spMkLst>
            <pc:docMk/>
            <pc:sldMk cId="2741737700" sldId="663"/>
            <ac:spMk id="66" creationId="{7E776FFD-84E3-40E2-AD93-ED899E33266B}"/>
          </ac:spMkLst>
        </pc:spChg>
      </pc:sldChg>
      <pc:sldChg chg="delSp">
        <pc:chgData name="Shashidhar Sathyanarayana" userId="193b6338a3e54740" providerId="LiveId" clId="{C91B23E4-DF06-46B3-A4D8-9A8870865661}" dt="2020-01-08T23:30:55.562" v="15" actId="478"/>
        <pc:sldMkLst>
          <pc:docMk/>
          <pc:sldMk cId="958441499" sldId="829"/>
        </pc:sldMkLst>
        <pc:spChg chg="del">
          <ac:chgData name="Shashidhar Sathyanarayana" userId="193b6338a3e54740" providerId="LiveId" clId="{C91B23E4-DF06-46B3-A4D8-9A8870865661}" dt="2020-01-08T23:30:55.562" v="15" actId="478"/>
          <ac:spMkLst>
            <pc:docMk/>
            <pc:sldMk cId="958441499" sldId="829"/>
            <ac:spMk id="4" creationId="{45C7F919-C5E7-420E-AE97-E906D2C53138}"/>
          </ac:spMkLst>
        </pc:spChg>
      </pc:sldChg>
      <pc:sldChg chg="del">
        <pc:chgData name="Shashidhar Sathyanarayana" userId="193b6338a3e54740" providerId="LiveId" clId="{C91B23E4-DF06-46B3-A4D8-9A8870865661}" dt="2020-01-08T23:31:30.125" v="36" actId="47"/>
        <pc:sldMkLst>
          <pc:docMk/>
          <pc:sldMk cId="305893122" sldId="832"/>
        </pc:sldMkLst>
      </pc:sldChg>
      <pc:sldChg chg="delSp delAnim">
        <pc:chgData name="Shashidhar Sathyanarayana" userId="193b6338a3e54740" providerId="LiveId" clId="{C91B23E4-DF06-46B3-A4D8-9A8870865661}" dt="2020-01-08T23:31:05.868" v="24" actId="478"/>
        <pc:sldMkLst>
          <pc:docMk/>
          <pc:sldMk cId="858050132" sldId="855"/>
        </pc:sldMkLst>
        <pc:spChg chg="del">
          <ac:chgData name="Shashidhar Sathyanarayana" userId="193b6338a3e54740" providerId="LiveId" clId="{C91B23E4-DF06-46B3-A4D8-9A8870865661}" dt="2020-01-08T23:31:05.868" v="24" actId="478"/>
          <ac:spMkLst>
            <pc:docMk/>
            <pc:sldMk cId="858050132" sldId="855"/>
            <ac:spMk id="4" creationId="{24F1853B-3D71-4741-82F3-E95C66B1057D}"/>
          </ac:spMkLst>
        </pc:spChg>
      </pc:sldChg>
      <pc:sldChg chg="delSp delAnim">
        <pc:chgData name="Shashidhar Sathyanarayana" userId="193b6338a3e54740" providerId="LiveId" clId="{C91B23E4-DF06-46B3-A4D8-9A8870865661}" dt="2020-01-08T23:31:06.946" v="25" actId="478"/>
        <pc:sldMkLst>
          <pc:docMk/>
          <pc:sldMk cId="2965520486" sldId="856"/>
        </pc:sldMkLst>
        <pc:spChg chg="del">
          <ac:chgData name="Shashidhar Sathyanarayana" userId="193b6338a3e54740" providerId="LiveId" clId="{C91B23E4-DF06-46B3-A4D8-9A8870865661}" dt="2020-01-08T23:31:06.946" v="25" actId="478"/>
          <ac:spMkLst>
            <pc:docMk/>
            <pc:sldMk cId="2965520486" sldId="856"/>
            <ac:spMk id="5" creationId="{29E10D78-8593-4531-8119-160DA48F75A9}"/>
          </ac:spMkLst>
        </pc:spChg>
      </pc:sldChg>
      <pc:sldChg chg="delSp delAnim">
        <pc:chgData name="Shashidhar Sathyanarayana" userId="193b6338a3e54740" providerId="LiveId" clId="{C91B23E4-DF06-46B3-A4D8-9A8870865661}" dt="2020-01-08T23:31:04.771" v="23" actId="478"/>
        <pc:sldMkLst>
          <pc:docMk/>
          <pc:sldMk cId="107173753" sldId="857"/>
        </pc:sldMkLst>
        <pc:spChg chg="del">
          <ac:chgData name="Shashidhar Sathyanarayana" userId="193b6338a3e54740" providerId="LiveId" clId="{C91B23E4-DF06-46B3-A4D8-9A8870865661}" dt="2020-01-08T23:31:04.771" v="23" actId="478"/>
          <ac:spMkLst>
            <pc:docMk/>
            <pc:sldMk cId="107173753" sldId="857"/>
            <ac:spMk id="8" creationId="{FF8B1634-9AD6-4994-A039-559457900274}"/>
          </ac:spMkLst>
        </pc:spChg>
      </pc:sldChg>
      <pc:sldChg chg="delSp delAnim">
        <pc:chgData name="Shashidhar Sathyanarayana" userId="193b6338a3e54740" providerId="LiveId" clId="{C91B23E4-DF06-46B3-A4D8-9A8870865661}" dt="2020-01-08T23:30:40.312" v="3" actId="478"/>
        <pc:sldMkLst>
          <pc:docMk/>
          <pc:sldMk cId="1018419725" sldId="859"/>
        </pc:sldMkLst>
        <pc:spChg chg="del">
          <ac:chgData name="Shashidhar Sathyanarayana" userId="193b6338a3e54740" providerId="LiveId" clId="{C91B23E4-DF06-46B3-A4D8-9A8870865661}" dt="2020-01-08T23:30:40.312" v="3" actId="478"/>
          <ac:spMkLst>
            <pc:docMk/>
            <pc:sldMk cId="1018419725" sldId="859"/>
            <ac:spMk id="16" creationId="{C4285B3B-18B3-41DB-9BC3-5229F5E03F42}"/>
          </ac:spMkLst>
        </pc:spChg>
      </pc:sldChg>
      <pc:sldChg chg="delSp delAnim">
        <pc:chgData name="Shashidhar Sathyanarayana" userId="193b6338a3e54740" providerId="LiveId" clId="{C91B23E4-DF06-46B3-A4D8-9A8870865661}" dt="2020-01-08T23:30:56.735" v="16" actId="478"/>
        <pc:sldMkLst>
          <pc:docMk/>
          <pc:sldMk cId="1177674927" sldId="860"/>
        </pc:sldMkLst>
        <pc:spChg chg="del">
          <ac:chgData name="Shashidhar Sathyanarayana" userId="193b6338a3e54740" providerId="LiveId" clId="{C91B23E4-DF06-46B3-A4D8-9A8870865661}" dt="2020-01-08T23:30:56.735" v="16" actId="478"/>
          <ac:spMkLst>
            <pc:docMk/>
            <pc:sldMk cId="1177674927" sldId="860"/>
            <ac:spMk id="4" creationId="{AF397A36-9C25-4192-89A7-81BB396B2F2F}"/>
          </ac:spMkLst>
        </pc:spChg>
      </pc:sldChg>
      <pc:sldChg chg="delSp delAnim">
        <pc:chgData name="Shashidhar Sathyanarayana" userId="193b6338a3e54740" providerId="LiveId" clId="{C91B23E4-DF06-46B3-A4D8-9A8870865661}" dt="2020-01-08T23:30:42.986" v="5" actId="478"/>
        <pc:sldMkLst>
          <pc:docMk/>
          <pc:sldMk cId="1735270518" sldId="861"/>
        </pc:sldMkLst>
        <pc:spChg chg="del">
          <ac:chgData name="Shashidhar Sathyanarayana" userId="193b6338a3e54740" providerId="LiveId" clId="{C91B23E4-DF06-46B3-A4D8-9A8870865661}" dt="2020-01-08T23:30:42.986" v="5" actId="478"/>
          <ac:spMkLst>
            <pc:docMk/>
            <pc:sldMk cId="1735270518" sldId="861"/>
            <ac:spMk id="6" creationId="{34D0BEEE-E3A3-43FB-B379-61E6E1819AC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138C1F-8EBD-4870-946E-346DDB1C8752}" type="datetimeFigureOut">
              <a:rPr lang="en-US" smtClean="0"/>
              <a:t>1/23/2020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601CED-B85C-4DD8-9277-103EB543A64D}" type="slidenum">
              <a:rPr lang="en-US" smtClean="0"/>
              <a:t>‹#›</a:t>
            </a:fld>
            <a:endParaRPr lang="en-US"/>
          </a:p>
        </p:txBody>
      </p:sp>
    </p:spTree>
    <p:extLst>
      <p:ext uri="{BB962C8B-B14F-4D97-AF65-F5344CB8AC3E}">
        <p14:creationId xmlns:p14="http://schemas.microsoft.com/office/powerpoint/2010/main" val="1208734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5BB6D4-CC0C-4CA7-9595-8901C429138D}" type="slidenum">
              <a:rPr lang="en-US" smtClean="0"/>
              <a:t>35</a:t>
            </a:fld>
            <a:endParaRPr lang="en-US"/>
          </a:p>
        </p:txBody>
      </p:sp>
    </p:spTree>
    <p:extLst>
      <p:ext uri="{BB962C8B-B14F-4D97-AF65-F5344CB8AC3E}">
        <p14:creationId xmlns:p14="http://schemas.microsoft.com/office/powerpoint/2010/main" val="39659248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slide" Target="../slides/slide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slide" Target="../slides/sl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Session 1">
    <p:spTree>
      <p:nvGrpSpPr>
        <p:cNvPr id="1" name=""/>
        <p:cNvGrpSpPr/>
        <p:nvPr/>
      </p:nvGrpSpPr>
      <p:grpSpPr>
        <a:xfrm>
          <a:off x="0" y="0"/>
          <a:ext cx="0" cy="0"/>
          <a:chOff x="0" y="0"/>
          <a:chExt cx="0" cy="0"/>
        </a:xfrm>
      </p:grpSpPr>
      <p:sp>
        <p:nvSpPr>
          <p:cNvPr id="20" name="Rectangle 19"/>
          <p:cNvSpPr>
            <a:spLocks/>
          </p:cNvSpPr>
          <p:nvPr userDrawn="1"/>
        </p:nvSpPr>
        <p:spPr>
          <a:xfrm>
            <a:off x="-3185" y="6263640"/>
            <a:ext cx="9143999" cy="41148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684213" lvl="2" indent="0" algn="l"/>
            <a:r>
              <a:rPr lang="en-US" sz="1200" b="1" dirty="0">
                <a:latin typeface="Arial" panose="020B0604020202020204" pitchFamily="34" charset="0"/>
                <a:cs typeface="Arial" panose="020B0604020202020204" pitchFamily="34" charset="0"/>
              </a:rPr>
              <a:t>Numeric Insight, Inc                                                                                                                       </a:t>
            </a:r>
            <a:r>
              <a:rPr lang="en-US" sz="800" b="1" dirty="0">
                <a:latin typeface="Arial" panose="020B0604020202020204" pitchFamily="34" charset="0"/>
                <a:cs typeface="Arial" panose="020B0604020202020204" pitchFamily="34" charset="0"/>
              </a:rPr>
              <a:t>Copyrighted</a:t>
            </a:r>
            <a:r>
              <a:rPr lang="en-US" sz="800" b="1" baseline="0" dirty="0">
                <a:latin typeface="Arial" panose="020B0604020202020204" pitchFamily="34" charset="0"/>
                <a:cs typeface="Arial" panose="020B0604020202020204" pitchFamily="34" charset="0"/>
              </a:rPr>
              <a:t> Material</a:t>
            </a:r>
            <a:r>
              <a:rPr lang="en-US" sz="800" b="1" dirty="0">
                <a:latin typeface="Arial" panose="020B0604020202020204" pitchFamily="34" charset="0"/>
                <a:cs typeface="Arial" panose="020B0604020202020204" pitchFamily="34" charset="0"/>
              </a:rPr>
              <a:t> 510-673-6113</a:t>
            </a:r>
            <a:endParaRPr lang="en-US" sz="1200" b="1" dirty="0">
              <a:latin typeface="Arial" panose="020B0604020202020204" pitchFamily="34" charset="0"/>
              <a:cs typeface="Arial" panose="020B0604020202020204" pitchFamily="34" charset="0"/>
            </a:endParaRPr>
          </a:p>
          <a:p>
            <a:pPr marL="684213" lvl="2" indent="0" algn="l"/>
            <a:r>
              <a:rPr lang="en-US" sz="1200" b="1" dirty="0">
                <a:latin typeface="Arial" panose="020B0604020202020204" pitchFamily="34" charset="0"/>
                <a:cs typeface="Arial" panose="020B0604020202020204" pitchFamily="34" charset="0"/>
              </a:rPr>
              <a:t>Practical and exceptional number crunching and scientific programming                                         </a:t>
            </a:r>
            <a:r>
              <a:rPr lang="en-US" sz="800" b="1" dirty="0">
                <a:latin typeface="Arial" panose="020B0604020202020204" pitchFamily="34" charset="0"/>
                <a:cs typeface="Arial" panose="020B0604020202020204" pitchFamily="34" charset="0"/>
              </a:rPr>
              <a:t>www.numericinsight.com</a:t>
            </a:r>
          </a:p>
        </p:txBody>
      </p:sp>
      <p:pic>
        <p:nvPicPr>
          <p:cNvPr id="21" name="Picture 20"/>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186" y="6675120"/>
            <a:ext cx="9144000" cy="182880"/>
          </a:xfrm>
          <a:prstGeom prst="rect">
            <a:avLst/>
          </a:prstGeom>
        </p:spPr>
      </p:pic>
      <p:pic>
        <p:nvPicPr>
          <p:cNvPr id="22" name="Picture 21"/>
          <p:cNvPicPr>
            <a:picLocks noChangeAspect="1"/>
          </p:cNvPicPr>
          <p:nvPr userDrawn="1"/>
        </p:nvPicPr>
        <p:blipFill rotWithShape="1">
          <a:blip r:embed="rId3" cstate="print">
            <a:extLst>
              <a:ext uri="{28A0092B-C50C-407E-A947-70E740481C1C}">
                <a14:useLocalDpi xmlns:a14="http://schemas.microsoft.com/office/drawing/2010/main" val="0"/>
              </a:ext>
            </a:extLst>
          </a:blip>
          <a:srcRect l="12921" t="6228" r="10550" b="11024"/>
          <a:stretch/>
        </p:blipFill>
        <p:spPr>
          <a:xfrm>
            <a:off x="-3188" y="6144547"/>
            <a:ext cx="683580" cy="612559"/>
          </a:xfrm>
          <a:prstGeom prst="rect">
            <a:avLst/>
          </a:prstGeom>
        </p:spPr>
      </p:pic>
      <p:sp>
        <p:nvSpPr>
          <p:cNvPr id="23" name="Footer Placeholder 2"/>
          <p:cNvSpPr txBox="1">
            <a:spLocks/>
          </p:cNvSpPr>
          <p:nvPr userDrawn="1"/>
        </p:nvSpPr>
        <p:spPr>
          <a:xfrm>
            <a:off x="3188" y="6675120"/>
            <a:ext cx="9144000" cy="182880"/>
          </a:xfrm>
          <a:prstGeom prst="rect">
            <a:avLst/>
          </a:prstGeom>
          <a:noFill/>
          <a:ln>
            <a:noFill/>
          </a:ln>
        </p:spPr>
        <p:txBody>
          <a:bodyPr vert="horz" wrap="square" lIns="91440" tIns="0" rIns="9144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4213" lvl="2" indent="0" algn="l" defTabSz="914400" rtl="0" eaLnBrk="1" latinLnBrk="0" hangingPunct="1"/>
            <a:r>
              <a:rPr lang="en-US" sz="1000" kern="1200" dirty="0">
                <a:solidFill>
                  <a:schemeClr val="tx1"/>
                </a:solidFill>
                <a:latin typeface="Arial" panose="020B0604020202020204" pitchFamily="34" charset="0"/>
                <a:ea typeface="+mn-ea"/>
                <a:cs typeface="Arial" panose="020B0604020202020204" pitchFamily="34" charset="0"/>
              </a:rPr>
              <a:t>                                                                                                               </a:t>
            </a:r>
            <a:r>
              <a:rPr lang="en-US" sz="1000" b="1" kern="1200" dirty="0">
                <a:solidFill>
                  <a:schemeClr val="tx1"/>
                </a:solidFill>
                <a:latin typeface="Arial" panose="020B0604020202020204" pitchFamily="34" charset="0"/>
                <a:ea typeface="+mn-ea"/>
                <a:cs typeface="Arial" panose="020B0604020202020204" pitchFamily="34" charset="0"/>
              </a:rPr>
              <a:t>UCB Ext. COMPSCI X433.6 Intro. to Machine Learning Using Python</a:t>
            </a:r>
          </a:p>
        </p:txBody>
      </p:sp>
      <p:sp>
        <p:nvSpPr>
          <p:cNvPr id="24" name="Footer Placeholder 2"/>
          <p:cNvSpPr txBox="1">
            <a:spLocks/>
          </p:cNvSpPr>
          <p:nvPr userDrawn="1"/>
        </p:nvSpPr>
        <p:spPr>
          <a:xfrm>
            <a:off x="8683614" y="6675120"/>
            <a:ext cx="457200" cy="182880"/>
          </a:xfrm>
          <a:prstGeom prst="rect">
            <a:avLst/>
          </a:prstGeom>
          <a:noFill/>
          <a:ln>
            <a:noFill/>
          </a:ln>
        </p:spPr>
        <p:txBody>
          <a:bodyPr vert="horz" wrap="square" lIns="0" tIns="0" rIns="9144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indent="0" algn="r" defTabSz="914400" rtl="0" eaLnBrk="1" latinLnBrk="0" hangingPunct="1"/>
            <a:fld id="{3A7DEB84-2C00-4580-8E9A-A4AF74E61FEC}" type="slidenum">
              <a:rPr lang="en-US" sz="1000" b="1" kern="1200" smtClean="0">
                <a:solidFill>
                  <a:schemeClr val="tx1"/>
                </a:solidFill>
                <a:latin typeface="Arial" panose="020B0604020202020204" pitchFamily="34" charset="0"/>
                <a:ea typeface="+mn-ea"/>
                <a:cs typeface="Arial" panose="020B0604020202020204" pitchFamily="34" charset="0"/>
              </a:rPr>
              <a:pPr marL="0" lvl="2" indent="0" algn="r" defTabSz="914400" rtl="0" eaLnBrk="1" latinLnBrk="0" hangingPunct="1"/>
              <a:t>‹#›</a:t>
            </a:fld>
            <a:endParaRPr lang="en-US" sz="1000" b="1" kern="1200" dirty="0">
              <a:solidFill>
                <a:schemeClr val="tx1"/>
              </a:solidFill>
              <a:latin typeface="Arial" panose="020B0604020202020204" pitchFamily="34" charset="0"/>
              <a:ea typeface="+mn-ea"/>
              <a:cs typeface="Arial" panose="020B0604020202020204" pitchFamily="34" charset="0"/>
            </a:endParaRPr>
          </a:p>
        </p:txBody>
      </p:sp>
      <p:sp>
        <p:nvSpPr>
          <p:cNvPr id="9" name="Title 1"/>
          <p:cNvSpPr>
            <a:spLocks noGrp="1"/>
          </p:cNvSpPr>
          <p:nvPr>
            <p:ph type="title"/>
          </p:nvPr>
        </p:nvSpPr>
        <p:spPr>
          <a:xfrm>
            <a:off x="-3" y="0"/>
            <a:ext cx="9144003" cy="460497"/>
          </a:xfrm>
          <a:solidFill>
            <a:srgbClr val="CDD791"/>
          </a:solidFill>
        </p:spPr>
        <p:txBody>
          <a:bodyPr>
            <a:noAutofit/>
          </a:bodyPr>
          <a:lstStyle>
            <a:lvl1pPr>
              <a:defRPr sz="2800" b="1"/>
            </a:lvl1pPr>
          </a:lstStyle>
          <a:p>
            <a:r>
              <a:rPr lang="en-US"/>
              <a:t>Click to edit Master title style</a:t>
            </a:r>
          </a:p>
        </p:txBody>
      </p:sp>
      <p:sp>
        <p:nvSpPr>
          <p:cNvPr id="11" name="TextBox 3">
            <a:hlinkClick r:id="rId4" action="ppaction://hlinksldjump"/>
            <a:extLst>
              <a:ext uri="{FF2B5EF4-FFF2-40B4-BE49-F238E27FC236}">
                <a16:creationId xmlns:a16="http://schemas.microsoft.com/office/drawing/2014/main" id="{EC0EF3D1-D1FE-44AA-9E8D-EFCF33A06021}"/>
              </a:ext>
            </a:extLst>
          </p:cNvPr>
          <p:cNvSpPr txBox="1"/>
          <p:nvPr userDrawn="1"/>
        </p:nvSpPr>
        <p:spPr>
          <a:xfrm>
            <a:off x="7651504" y="5925086"/>
            <a:ext cx="643125" cy="338554"/>
          </a:xfrm>
          <a:prstGeom prst="rect">
            <a:avLst/>
          </a:prstGeom>
          <a:solidFill>
            <a:srgbClr val="303030"/>
          </a:solidFill>
          <a:ln>
            <a:noFill/>
          </a:ln>
        </p:spPr>
        <p:txBody>
          <a:bodyPr wrap="non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b="1" kern="1200" dirty="0">
                <a:solidFill>
                  <a:schemeClr val="lt1"/>
                </a:solidFill>
                <a:latin typeface="Arial" panose="020B0604020202020204" pitchFamily="34" charset="0"/>
                <a:ea typeface="+mn-ea"/>
                <a:cs typeface="Arial" panose="020B0604020202020204" pitchFamily="34" charset="0"/>
              </a:rPr>
              <a:t>Topic 1</a:t>
            </a:r>
          </a:p>
          <a:p>
            <a:r>
              <a:rPr lang="en-US" sz="800" b="1" kern="1200" dirty="0">
                <a:solidFill>
                  <a:schemeClr val="lt1"/>
                </a:solidFill>
                <a:latin typeface="Arial" panose="020B0604020202020204" pitchFamily="34" charset="0"/>
                <a:ea typeface="+mn-ea"/>
                <a:cs typeface="Arial" panose="020B0604020202020204" pitchFamily="34" charset="0"/>
              </a:rPr>
              <a:t>TOC</a:t>
            </a:r>
          </a:p>
        </p:txBody>
      </p:sp>
      <p:sp>
        <p:nvSpPr>
          <p:cNvPr id="12" name="TextBox 10">
            <a:extLst>
              <a:ext uri="{FF2B5EF4-FFF2-40B4-BE49-F238E27FC236}">
                <a16:creationId xmlns:a16="http://schemas.microsoft.com/office/drawing/2014/main" id="{3D7FA4F2-8ECB-442A-9D78-DD7BF1F88B76}"/>
              </a:ext>
            </a:extLst>
          </p:cNvPr>
          <p:cNvSpPr txBox="1"/>
          <p:nvPr userDrawn="1"/>
        </p:nvSpPr>
        <p:spPr>
          <a:xfrm>
            <a:off x="8301003" y="5925086"/>
            <a:ext cx="839811" cy="338554"/>
          </a:xfrm>
          <a:prstGeom prst="rect">
            <a:avLst/>
          </a:prstGeom>
          <a:solidFill>
            <a:srgbClr val="303030"/>
          </a:solidFill>
          <a:ln>
            <a:noFill/>
          </a:ln>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b="1" kern="1200" dirty="0">
                <a:solidFill>
                  <a:schemeClr val="lt1"/>
                </a:solidFill>
                <a:latin typeface="Arial" panose="020B0604020202020204" pitchFamily="34" charset="0"/>
                <a:ea typeface="+mn-ea"/>
                <a:cs typeface="Arial" panose="020B0604020202020204" pitchFamily="34" charset="0"/>
              </a:rPr>
              <a:t>Press ESC to go to Index</a:t>
            </a:r>
          </a:p>
        </p:txBody>
      </p:sp>
    </p:spTree>
    <p:extLst>
      <p:ext uri="{BB962C8B-B14F-4D97-AF65-F5344CB8AC3E}">
        <p14:creationId xmlns:p14="http://schemas.microsoft.com/office/powerpoint/2010/main" val="1914928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dex">
    <p:spTree>
      <p:nvGrpSpPr>
        <p:cNvPr id="1" name=""/>
        <p:cNvGrpSpPr/>
        <p:nvPr/>
      </p:nvGrpSpPr>
      <p:grpSpPr>
        <a:xfrm>
          <a:off x="0" y="0"/>
          <a:ext cx="0" cy="0"/>
          <a:chOff x="0" y="0"/>
          <a:chExt cx="0" cy="0"/>
        </a:xfrm>
      </p:grpSpPr>
      <p:sp>
        <p:nvSpPr>
          <p:cNvPr id="3" name="Rectangle 2"/>
          <p:cNvSpPr>
            <a:spLocks/>
          </p:cNvSpPr>
          <p:nvPr userDrawn="1"/>
        </p:nvSpPr>
        <p:spPr>
          <a:xfrm>
            <a:off x="0" y="6264275"/>
            <a:ext cx="9144000" cy="411163"/>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marL="684213" lvl="2" eaLnBrk="1" fontAlgn="auto" hangingPunct="1">
              <a:spcBef>
                <a:spcPts val="0"/>
              </a:spcBef>
              <a:spcAft>
                <a:spcPts val="0"/>
              </a:spcAft>
              <a:defRPr/>
            </a:pPr>
            <a:r>
              <a:rPr lang="en-US" sz="1200" b="1" dirty="0">
                <a:solidFill>
                  <a:prstClr val="white"/>
                </a:solidFill>
                <a:latin typeface="Arial" panose="020B0604020202020204" pitchFamily="34" charset="0"/>
                <a:cs typeface="Arial" panose="020B0604020202020204" pitchFamily="34" charset="0"/>
              </a:rPr>
              <a:t>Numeric Insight, Inc                                                                                                                       </a:t>
            </a:r>
            <a:r>
              <a:rPr lang="en-US" sz="800" b="1" dirty="0">
                <a:solidFill>
                  <a:prstClr val="white"/>
                </a:solidFill>
                <a:latin typeface="Arial" panose="020B0604020202020204" pitchFamily="34" charset="0"/>
                <a:cs typeface="Arial" panose="020B0604020202020204" pitchFamily="34" charset="0"/>
              </a:rPr>
              <a:t>Copyrighted Material 510-673-6113</a:t>
            </a:r>
            <a:endParaRPr lang="en-US" sz="1200" b="1" dirty="0">
              <a:solidFill>
                <a:prstClr val="white"/>
              </a:solidFill>
              <a:latin typeface="Arial" panose="020B0604020202020204" pitchFamily="34" charset="0"/>
              <a:cs typeface="Arial" panose="020B0604020202020204" pitchFamily="34" charset="0"/>
            </a:endParaRPr>
          </a:p>
          <a:p>
            <a:pPr marL="684213" lvl="2" eaLnBrk="1" fontAlgn="auto" hangingPunct="1">
              <a:spcBef>
                <a:spcPts val="0"/>
              </a:spcBef>
              <a:spcAft>
                <a:spcPts val="0"/>
              </a:spcAft>
              <a:defRPr/>
            </a:pPr>
            <a:r>
              <a:rPr lang="en-US" sz="1200" b="1" dirty="0">
                <a:solidFill>
                  <a:prstClr val="white"/>
                </a:solidFill>
                <a:latin typeface="Arial" panose="020B0604020202020204" pitchFamily="34" charset="0"/>
                <a:cs typeface="Arial" panose="020B0604020202020204" pitchFamily="34" charset="0"/>
              </a:rPr>
              <a:t>practical and exceptional number crunching and scientific programming                                         </a:t>
            </a:r>
            <a:r>
              <a:rPr lang="en-US" sz="800" b="1" dirty="0">
                <a:solidFill>
                  <a:prstClr val="white"/>
                </a:solidFill>
                <a:latin typeface="Arial" panose="020B0604020202020204" pitchFamily="34" charset="0"/>
                <a:cs typeface="Arial" panose="020B0604020202020204" pitchFamily="34" charset="0"/>
              </a:rPr>
              <a:t>www.numericinsight.com</a:t>
            </a:r>
          </a:p>
        </p:txBody>
      </p:sp>
      <p:pic>
        <p:nvPicPr>
          <p:cNvPr id="4" name="Picture 7"/>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75438"/>
            <a:ext cx="91440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userDrawn="1"/>
        </p:nvPicPr>
        <p:blipFill>
          <a:blip r:embed="rId3" cstate="print">
            <a:extLst>
              <a:ext uri="{28A0092B-C50C-407E-A947-70E740481C1C}">
                <a14:useLocalDpi xmlns:a14="http://schemas.microsoft.com/office/drawing/2010/main" val="0"/>
              </a:ext>
            </a:extLst>
          </a:blip>
          <a:srcRect l="12921" t="6229" r="10550" b="11024"/>
          <a:stretch>
            <a:fillRect/>
          </a:stretch>
        </p:blipFill>
        <p:spPr bwMode="auto">
          <a:xfrm>
            <a:off x="0" y="6145213"/>
            <a:ext cx="684213"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2"/>
          <p:cNvSpPr txBox="1">
            <a:spLocks/>
          </p:cNvSpPr>
          <p:nvPr userDrawn="1"/>
        </p:nvSpPr>
        <p:spPr>
          <a:xfrm>
            <a:off x="6350" y="6675438"/>
            <a:ext cx="9144000" cy="182562"/>
          </a:xfrm>
          <a:prstGeom prst="rect">
            <a:avLst/>
          </a:prstGeom>
          <a:noFill/>
          <a:ln>
            <a:noFill/>
          </a:ln>
        </p:spPr>
        <p:txBody>
          <a:bodyPr tIns="0" bIns="0" anchor="ctr"/>
          <a:lstStyle>
            <a:defPPr>
              <a:defRPr lang="en-US"/>
            </a:defPPr>
            <a:lvl1pPr marL="0" algn="ct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4213" lvl="2" fontAlgn="auto">
              <a:spcBef>
                <a:spcPts val="0"/>
              </a:spcBef>
              <a:spcAft>
                <a:spcPts val="0"/>
              </a:spcAft>
              <a:defRPr/>
            </a:pPr>
            <a:r>
              <a:rPr lang="en-US" sz="1000" dirty="0">
                <a:solidFill>
                  <a:prstClr val="black"/>
                </a:solidFill>
                <a:latin typeface="Arial" panose="020B0604020202020204" pitchFamily="34" charset="0"/>
                <a:cs typeface="Arial" panose="020B0604020202020204" pitchFamily="34" charset="0"/>
              </a:rPr>
              <a:t>Index: UCSC Ext. DBDA.X408 Introduction to Machine Learning and Data Mining</a:t>
            </a:r>
          </a:p>
        </p:txBody>
      </p:sp>
      <p:sp>
        <p:nvSpPr>
          <p:cNvPr id="7" name="Footer Placeholder 2"/>
          <p:cNvSpPr txBox="1">
            <a:spLocks/>
          </p:cNvSpPr>
          <p:nvPr userDrawn="1"/>
        </p:nvSpPr>
        <p:spPr>
          <a:xfrm>
            <a:off x="8686800" y="6675438"/>
            <a:ext cx="457200" cy="182562"/>
          </a:xfrm>
          <a:prstGeom prst="rect">
            <a:avLst/>
          </a:prstGeom>
          <a:noFill/>
          <a:ln>
            <a:noFill/>
          </a:ln>
        </p:spPr>
        <p:txBody>
          <a:bodyPr lIns="0" tIns="0" bIns="0" anchor="ctr"/>
          <a:lstStyle>
            <a:defPPr>
              <a:defRPr lang="en-US"/>
            </a:defPPr>
            <a:lvl1pPr marL="0" algn="ct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algn="r" fontAlgn="auto">
              <a:spcBef>
                <a:spcPts val="0"/>
              </a:spcBef>
              <a:spcAft>
                <a:spcPts val="0"/>
              </a:spcAft>
              <a:defRPr/>
            </a:pPr>
            <a:fld id="{DF0F253B-4397-4226-8351-93022130CB72}" type="slidenum">
              <a:rPr lang="en-US" sz="1000" b="1" smtClean="0">
                <a:solidFill>
                  <a:prstClr val="black"/>
                </a:solidFill>
                <a:latin typeface="Arial" panose="020B0604020202020204" pitchFamily="34" charset="0"/>
                <a:cs typeface="Arial" panose="020B0604020202020204" pitchFamily="34" charset="0"/>
              </a:rPr>
              <a:pPr marL="0" lvl="2" algn="r" fontAlgn="auto">
                <a:spcBef>
                  <a:spcPts val="0"/>
                </a:spcBef>
                <a:spcAft>
                  <a:spcPts val="0"/>
                </a:spcAft>
                <a:defRPr/>
              </a:pPr>
              <a:t>‹#›</a:t>
            </a:fld>
            <a:endParaRPr lang="en-US" sz="1000" b="1" dirty="0">
              <a:solidFill>
                <a:prstClr val="black"/>
              </a:solidFill>
              <a:latin typeface="Arial" panose="020B0604020202020204" pitchFamily="34" charset="0"/>
              <a:cs typeface="Arial" panose="020B0604020202020204" pitchFamily="34" charset="0"/>
            </a:endParaRPr>
          </a:p>
        </p:txBody>
      </p:sp>
      <p:sp>
        <p:nvSpPr>
          <p:cNvPr id="8" name="Action Button: Home 11">
            <a:hlinkClick r:id="" action="ppaction://hlinkshowjump?jump=firstslide" highlightClick="1"/>
          </p:cNvPr>
          <p:cNvSpPr/>
          <p:nvPr userDrawn="1"/>
        </p:nvSpPr>
        <p:spPr>
          <a:xfrm>
            <a:off x="8755063" y="5953125"/>
            <a:ext cx="388937" cy="328613"/>
          </a:xfrm>
          <a:prstGeom prst="actionButtonHome">
            <a:avLst/>
          </a:prstGeom>
          <a:noFill/>
          <a:ln>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3" y="0"/>
            <a:ext cx="9144003" cy="460497"/>
          </a:xfrm>
          <a:solidFill>
            <a:srgbClr val="CDD791"/>
          </a:solidFill>
        </p:spPr>
        <p:txBody>
          <a:bodyPr>
            <a:noAutofit/>
          </a:bodyPr>
          <a:lstStyle>
            <a:lvl1pPr>
              <a:defRPr sz="2800" b="1"/>
            </a:lvl1pPr>
          </a:lstStyle>
          <a:p>
            <a:r>
              <a:rPr lang="en-US"/>
              <a:t>Click to edit Master title style</a:t>
            </a:r>
          </a:p>
        </p:txBody>
      </p:sp>
    </p:spTree>
    <p:extLst>
      <p:ext uri="{BB962C8B-B14F-4D97-AF65-F5344CB8AC3E}">
        <p14:creationId xmlns:p14="http://schemas.microsoft.com/office/powerpoint/2010/main" val="1557990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ssion 4">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A5B35A-CB22-4BB6-9FA5-884167E1F006}"/>
              </a:ext>
            </a:extLst>
          </p:cNvPr>
          <p:cNvSpPr>
            <a:spLocks/>
          </p:cNvSpPr>
          <p:nvPr userDrawn="1"/>
        </p:nvSpPr>
        <p:spPr>
          <a:xfrm>
            <a:off x="-3185" y="6263640"/>
            <a:ext cx="9143999" cy="41148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684213" lvl="2" indent="0" algn="l"/>
            <a:r>
              <a:rPr lang="en-US" sz="1200" b="1" dirty="0">
                <a:latin typeface="Arial" panose="020B0604020202020204" pitchFamily="34" charset="0"/>
                <a:cs typeface="Arial" panose="020B0604020202020204" pitchFamily="34" charset="0"/>
              </a:rPr>
              <a:t>Numeric Insight, Inc                                                                                                                       </a:t>
            </a:r>
            <a:r>
              <a:rPr lang="en-US" sz="800" b="1" dirty="0">
                <a:latin typeface="Arial" panose="020B0604020202020204" pitchFamily="34" charset="0"/>
                <a:cs typeface="Arial" panose="020B0604020202020204" pitchFamily="34" charset="0"/>
              </a:rPr>
              <a:t>Copyrighted</a:t>
            </a:r>
            <a:r>
              <a:rPr lang="en-US" sz="800" b="1" baseline="0" dirty="0">
                <a:latin typeface="Arial" panose="020B0604020202020204" pitchFamily="34" charset="0"/>
                <a:cs typeface="Arial" panose="020B0604020202020204" pitchFamily="34" charset="0"/>
              </a:rPr>
              <a:t> Material</a:t>
            </a:r>
            <a:r>
              <a:rPr lang="en-US" sz="800" b="1" dirty="0">
                <a:latin typeface="Arial" panose="020B0604020202020204" pitchFamily="34" charset="0"/>
                <a:cs typeface="Arial" panose="020B0604020202020204" pitchFamily="34" charset="0"/>
              </a:rPr>
              <a:t> 510-673-6113</a:t>
            </a:r>
            <a:endParaRPr lang="en-US" sz="1200" b="1" dirty="0">
              <a:latin typeface="Arial" panose="020B0604020202020204" pitchFamily="34" charset="0"/>
              <a:cs typeface="Arial" panose="020B0604020202020204" pitchFamily="34" charset="0"/>
            </a:endParaRPr>
          </a:p>
          <a:p>
            <a:pPr marL="684213" lvl="2" indent="0" algn="l"/>
            <a:r>
              <a:rPr lang="en-US" sz="1200" b="1" dirty="0">
                <a:latin typeface="Arial" panose="020B0604020202020204" pitchFamily="34" charset="0"/>
                <a:cs typeface="Arial" panose="020B0604020202020204" pitchFamily="34" charset="0"/>
              </a:rPr>
              <a:t>Practical and exceptional number crunching and scientific programming                                         </a:t>
            </a:r>
            <a:r>
              <a:rPr lang="en-US" sz="800" b="1" dirty="0">
                <a:latin typeface="Arial" panose="020B0604020202020204" pitchFamily="34" charset="0"/>
                <a:cs typeface="Arial" panose="020B0604020202020204" pitchFamily="34" charset="0"/>
              </a:rPr>
              <a:t>www.numericinsight.com</a:t>
            </a:r>
          </a:p>
        </p:txBody>
      </p:sp>
      <p:pic>
        <p:nvPicPr>
          <p:cNvPr id="12" name="Picture 11">
            <a:extLst>
              <a:ext uri="{FF2B5EF4-FFF2-40B4-BE49-F238E27FC236}">
                <a16:creationId xmlns:a16="http://schemas.microsoft.com/office/drawing/2014/main" id="{F898ABB1-E591-4AE6-980E-461D1D6E6CFA}"/>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186" y="6675120"/>
            <a:ext cx="9144000" cy="182880"/>
          </a:xfrm>
          <a:prstGeom prst="rect">
            <a:avLst/>
          </a:prstGeom>
        </p:spPr>
      </p:pic>
      <p:pic>
        <p:nvPicPr>
          <p:cNvPr id="13" name="Picture 12">
            <a:extLst>
              <a:ext uri="{FF2B5EF4-FFF2-40B4-BE49-F238E27FC236}">
                <a16:creationId xmlns:a16="http://schemas.microsoft.com/office/drawing/2014/main" id="{D5FFD349-71A8-4C08-8F86-69E027A4D38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2921" t="6228" r="10550" b="11024"/>
          <a:stretch/>
        </p:blipFill>
        <p:spPr>
          <a:xfrm>
            <a:off x="-3188" y="6144547"/>
            <a:ext cx="683580" cy="612559"/>
          </a:xfrm>
          <a:prstGeom prst="rect">
            <a:avLst/>
          </a:prstGeom>
        </p:spPr>
      </p:pic>
      <p:sp>
        <p:nvSpPr>
          <p:cNvPr id="14" name="Footer Placeholder 2">
            <a:extLst>
              <a:ext uri="{FF2B5EF4-FFF2-40B4-BE49-F238E27FC236}">
                <a16:creationId xmlns:a16="http://schemas.microsoft.com/office/drawing/2014/main" id="{305CCBF3-5337-49CB-B7D1-7A413960B48B}"/>
              </a:ext>
            </a:extLst>
          </p:cNvPr>
          <p:cNvSpPr txBox="1">
            <a:spLocks/>
          </p:cNvSpPr>
          <p:nvPr userDrawn="1"/>
        </p:nvSpPr>
        <p:spPr>
          <a:xfrm>
            <a:off x="3188" y="6675120"/>
            <a:ext cx="9144000" cy="182880"/>
          </a:xfrm>
          <a:prstGeom prst="rect">
            <a:avLst/>
          </a:prstGeom>
          <a:noFill/>
          <a:ln>
            <a:noFill/>
          </a:ln>
        </p:spPr>
        <p:txBody>
          <a:bodyPr vert="horz" wrap="square" lIns="91440" tIns="0" rIns="9144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4213" lvl="2" indent="0" algn="l" defTabSz="914400" rtl="0" eaLnBrk="1" latinLnBrk="0" hangingPunct="1"/>
            <a:r>
              <a:rPr lang="en-US" sz="1000" kern="1200" dirty="0">
                <a:solidFill>
                  <a:schemeClr val="tx1"/>
                </a:solidFill>
                <a:latin typeface="Arial" panose="020B0604020202020204" pitchFamily="34" charset="0"/>
                <a:ea typeface="+mn-ea"/>
                <a:cs typeface="Arial" panose="020B0604020202020204" pitchFamily="34" charset="0"/>
              </a:rPr>
              <a:t>                                                                                                               </a:t>
            </a:r>
            <a:r>
              <a:rPr lang="en-US" sz="1000" b="1" kern="1200" dirty="0">
                <a:solidFill>
                  <a:schemeClr val="tx1"/>
                </a:solidFill>
                <a:latin typeface="Arial" panose="020B0604020202020204" pitchFamily="34" charset="0"/>
                <a:ea typeface="+mn-ea"/>
                <a:cs typeface="Arial" panose="020B0604020202020204" pitchFamily="34" charset="0"/>
              </a:rPr>
              <a:t>UCB Ext. COMPSCI X433.6 Intro. to Machine Learning Using Python</a:t>
            </a:r>
          </a:p>
        </p:txBody>
      </p:sp>
      <p:sp>
        <p:nvSpPr>
          <p:cNvPr id="15" name="Footer Placeholder 2">
            <a:extLst>
              <a:ext uri="{FF2B5EF4-FFF2-40B4-BE49-F238E27FC236}">
                <a16:creationId xmlns:a16="http://schemas.microsoft.com/office/drawing/2014/main" id="{8488D3C6-7C67-4BCC-9CD9-9A66F1CAB40A}"/>
              </a:ext>
            </a:extLst>
          </p:cNvPr>
          <p:cNvSpPr txBox="1">
            <a:spLocks/>
          </p:cNvSpPr>
          <p:nvPr userDrawn="1"/>
        </p:nvSpPr>
        <p:spPr>
          <a:xfrm>
            <a:off x="8683614" y="6675120"/>
            <a:ext cx="457200" cy="182880"/>
          </a:xfrm>
          <a:prstGeom prst="rect">
            <a:avLst/>
          </a:prstGeom>
          <a:noFill/>
          <a:ln>
            <a:noFill/>
          </a:ln>
        </p:spPr>
        <p:txBody>
          <a:bodyPr vert="horz" wrap="square" lIns="0" tIns="0" rIns="9144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indent="0" algn="r" defTabSz="914400" rtl="0" eaLnBrk="1" latinLnBrk="0" hangingPunct="1"/>
            <a:fld id="{3A7DEB84-2C00-4580-8E9A-A4AF74E61FEC}" type="slidenum">
              <a:rPr lang="en-US" sz="1000" b="1" kern="1200" smtClean="0">
                <a:solidFill>
                  <a:schemeClr val="tx1"/>
                </a:solidFill>
                <a:latin typeface="Arial" panose="020B0604020202020204" pitchFamily="34" charset="0"/>
                <a:ea typeface="+mn-ea"/>
                <a:cs typeface="Arial" panose="020B0604020202020204" pitchFamily="34" charset="0"/>
              </a:rPr>
              <a:pPr marL="0" lvl="2" indent="0" algn="r" defTabSz="914400" rtl="0" eaLnBrk="1" latinLnBrk="0" hangingPunct="1"/>
              <a:t>‹#›</a:t>
            </a:fld>
            <a:endParaRPr lang="en-US" sz="1000" b="1" kern="1200" dirty="0">
              <a:solidFill>
                <a:schemeClr val="tx1"/>
              </a:solidFill>
              <a:latin typeface="Arial" panose="020B0604020202020204" pitchFamily="34" charset="0"/>
              <a:ea typeface="+mn-ea"/>
              <a:cs typeface="Arial" panose="020B0604020202020204" pitchFamily="34" charset="0"/>
            </a:endParaRPr>
          </a:p>
        </p:txBody>
      </p:sp>
      <p:sp>
        <p:nvSpPr>
          <p:cNvPr id="16" name="Title 1">
            <a:extLst>
              <a:ext uri="{FF2B5EF4-FFF2-40B4-BE49-F238E27FC236}">
                <a16:creationId xmlns:a16="http://schemas.microsoft.com/office/drawing/2014/main" id="{C50CD855-CBBA-418C-91B6-5A655E7D2E72}"/>
              </a:ext>
            </a:extLst>
          </p:cNvPr>
          <p:cNvSpPr>
            <a:spLocks noGrp="1"/>
          </p:cNvSpPr>
          <p:nvPr>
            <p:ph type="title"/>
          </p:nvPr>
        </p:nvSpPr>
        <p:spPr>
          <a:xfrm>
            <a:off x="-3" y="0"/>
            <a:ext cx="9144003" cy="460497"/>
          </a:xfrm>
          <a:solidFill>
            <a:srgbClr val="CDD791"/>
          </a:solidFill>
        </p:spPr>
        <p:txBody>
          <a:bodyPr>
            <a:noAutofit/>
          </a:bodyPr>
          <a:lstStyle>
            <a:lvl1pPr>
              <a:defRPr sz="2800" b="1"/>
            </a:lvl1pPr>
          </a:lstStyle>
          <a:p>
            <a:r>
              <a:rPr lang="en-US"/>
              <a:t>Click to edit Master title style</a:t>
            </a:r>
          </a:p>
        </p:txBody>
      </p:sp>
      <p:sp>
        <p:nvSpPr>
          <p:cNvPr id="17" name="TextBox 3">
            <a:hlinkClick r:id="rId4" action="ppaction://hlinksldjump"/>
            <a:extLst>
              <a:ext uri="{FF2B5EF4-FFF2-40B4-BE49-F238E27FC236}">
                <a16:creationId xmlns:a16="http://schemas.microsoft.com/office/drawing/2014/main" id="{4F34E1AA-3941-40D2-9C43-C93D670ED95D}"/>
              </a:ext>
            </a:extLst>
          </p:cNvPr>
          <p:cNvSpPr txBox="1"/>
          <p:nvPr userDrawn="1"/>
        </p:nvSpPr>
        <p:spPr>
          <a:xfrm>
            <a:off x="7651504" y="5925086"/>
            <a:ext cx="643125" cy="338554"/>
          </a:xfrm>
          <a:prstGeom prst="rect">
            <a:avLst/>
          </a:prstGeom>
          <a:solidFill>
            <a:srgbClr val="303030"/>
          </a:solidFill>
          <a:ln>
            <a:noFill/>
          </a:ln>
        </p:spPr>
        <p:txBody>
          <a:bodyPr wrap="non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b="1" kern="1200" dirty="0">
                <a:solidFill>
                  <a:schemeClr val="lt1"/>
                </a:solidFill>
                <a:latin typeface="Arial" panose="020B0604020202020204" pitchFamily="34" charset="0"/>
                <a:ea typeface="+mn-ea"/>
                <a:cs typeface="Arial" panose="020B0604020202020204" pitchFamily="34" charset="0"/>
              </a:rPr>
              <a:t>Topic 5</a:t>
            </a:r>
          </a:p>
          <a:p>
            <a:r>
              <a:rPr lang="en-US" sz="800" b="1" kern="1200" dirty="0">
                <a:solidFill>
                  <a:schemeClr val="lt1"/>
                </a:solidFill>
                <a:latin typeface="Arial" panose="020B0604020202020204" pitchFamily="34" charset="0"/>
                <a:ea typeface="+mn-ea"/>
                <a:cs typeface="Arial" panose="020B0604020202020204" pitchFamily="34" charset="0"/>
              </a:rPr>
              <a:t>TOC</a:t>
            </a:r>
          </a:p>
        </p:txBody>
      </p:sp>
      <p:sp>
        <p:nvSpPr>
          <p:cNvPr id="18" name="TextBox 10">
            <a:extLst>
              <a:ext uri="{FF2B5EF4-FFF2-40B4-BE49-F238E27FC236}">
                <a16:creationId xmlns:a16="http://schemas.microsoft.com/office/drawing/2014/main" id="{EB2C62C4-D143-4261-A8DA-4BC524FDE915}"/>
              </a:ext>
            </a:extLst>
          </p:cNvPr>
          <p:cNvSpPr txBox="1"/>
          <p:nvPr userDrawn="1"/>
        </p:nvSpPr>
        <p:spPr>
          <a:xfrm>
            <a:off x="8301003" y="5925086"/>
            <a:ext cx="839811" cy="338554"/>
          </a:xfrm>
          <a:prstGeom prst="rect">
            <a:avLst/>
          </a:prstGeom>
          <a:solidFill>
            <a:srgbClr val="303030"/>
          </a:solidFill>
          <a:ln>
            <a:noFill/>
          </a:ln>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b="1" kern="1200" dirty="0">
                <a:solidFill>
                  <a:schemeClr val="lt1"/>
                </a:solidFill>
                <a:latin typeface="Arial" panose="020B0604020202020204" pitchFamily="34" charset="0"/>
                <a:ea typeface="+mn-ea"/>
                <a:cs typeface="Arial" panose="020B0604020202020204" pitchFamily="34" charset="0"/>
              </a:rPr>
              <a:t>Press ESC to go to Index</a:t>
            </a:r>
          </a:p>
        </p:txBody>
      </p:sp>
    </p:spTree>
    <p:extLst>
      <p:ext uri="{BB962C8B-B14F-4D97-AF65-F5344CB8AC3E}">
        <p14:creationId xmlns:p14="http://schemas.microsoft.com/office/powerpoint/2010/main" val="1776472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376D0-A118-46D6-AF8E-8DF93C015D2D}"/>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9B9A57A3-BA65-488C-857B-6BA9AD1BABBD}"/>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27FD9F-E13C-4FBD-9587-C82309C9F03F}"/>
              </a:ext>
            </a:extLst>
          </p:cNvPr>
          <p:cNvSpPr>
            <a:spLocks noGrp="1"/>
          </p:cNvSpPr>
          <p:nvPr>
            <p:ph type="dt" sz="half" idx="10"/>
          </p:nvPr>
        </p:nvSpPr>
        <p:spPr/>
        <p:txBody>
          <a:bodyPr/>
          <a:lstStyle/>
          <a:p>
            <a:fld id="{0BFA142F-8512-4C73-99D6-FFEAAEB419E3}" type="datetimeFigureOut">
              <a:rPr lang="en-US" smtClean="0"/>
              <a:t>1/23/2020</a:t>
            </a:fld>
            <a:endParaRPr lang="en-US"/>
          </a:p>
        </p:txBody>
      </p:sp>
      <p:sp>
        <p:nvSpPr>
          <p:cNvPr id="5" name="Footer Placeholder 4">
            <a:extLst>
              <a:ext uri="{FF2B5EF4-FFF2-40B4-BE49-F238E27FC236}">
                <a16:creationId xmlns:a16="http://schemas.microsoft.com/office/drawing/2014/main" id="{D207EFE3-0AF0-4A3E-9A51-064EEE22C5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1BA42B-5FF7-496C-98C6-A707D3282EF5}"/>
              </a:ext>
            </a:extLst>
          </p:cNvPr>
          <p:cNvSpPr>
            <a:spLocks noGrp="1"/>
          </p:cNvSpPr>
          <p:nvPr>
            <p:ph type="sldNum" sz="quarter" idx="12"/>
          </p:nvPr>
        </p:nvSpPr>
        <p:spPr/>
        <p:txBody>
          <a:bodyPr/>
          <a:lstStyle/>
          <a:p>
            <a:fld id="{7A659DCD-ED7D-4130-86D6-61A93A45CDCB}" type="slidenum">
              <a:rPr lang="en-US" smtClean="0"/>
              <a:t>‹#›</a:t>
            </a:fld>
            <a:endParaRPr lang="en-US"/>
          </a:p>
        </p:txBody>
      </p:sp>
    </p:spTree>
    <p:extLst>
      <p:ext uri="{BB962C8B-B14F-4D97-AF65-F5344CB8AC3E}">
        <p14:creationId xmlns:p14="http://schemas.microsoft.com/office/powerpoint/2010/main" val="1068489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FA142F-8512-4C73-99D6-FFEAAEB419E3}" type="datetimeFigureOut">
              <a:rPr lang="en-US" smtClean="0"/>
              <a:t>1/23/2020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659DCD-ED7D-4130-86D6-61A93A45CDCB}" type="slidenum">
              <a:rPr lang="en-US" smtClean="0"/>
              <a:t>‹#›</a:t>
            </a:fld>
            <a:endParaRPr lang="en-US"/>
          </a:p>
        </p:txBody>
      </p:sp>
    </p:spTree>
    <p:extLst>
      <p:ext uri="{BB962C8B-B14F-4D97-AF65-F5344CB8AC3E}">
        <p14:creationId xmlns:p14="http://schemas.microsoft.com/office/powerpoint/2010/main" val="54292968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3.xml"/><Relationship Id="rId18" Type="http://schemas.openxmlformats.org/officeDocument/2006/relationships/slide" Target="slide18.xml"/><Relationship Id="rId26" Type="http://schemas.openxmlformats.org/officeDocument/2006/relationships/slide" Target="slide26.xml"/><Relationship Id="rId3" Type="http://schemas.openxmlformats.org/officeDocument/2006/relationships/slide" Target="slide3.xml"/><Relationship Id="rId21" Type="http://schemas.openxmlformats.org/officeDocument/2006/relationships/slide" Target="slide21.xml"/><Relationship Id="rId34" Type="http://schemas.openxmlformats.org/officeDocument/2006/relationships/slide" Target="slide34.xml"/><Relationship Id="rId7" Type="http://schemas.openxmlformats.org/officeDocument/2006/relationships/slide" Target="slide7.xml"/><Relationship Id="rId12" Type="http://schemas.openxmlformats.org/officeDocument/2006/relationships/slide" Target="slide12.xml"/><Relationship Id="rId17" Type="http://schemas.openxmlformats.org/officeDocument/2006/relationships/slide" Target="slide17.xml"/><Relationship Id="rId25" Type="http://schemas.openxmlformats.org/officeDocument/2006/relationships/slide" Target="slide25.xml"/><Relationship Id="rId33" Type="http://schemas.openxmlformats.org/officeDocument/2006/relationships/slide" Target="slide33.xml"/><Relationship Id="rId2" Type="http://schemas.openxmlformats.org/officeDocument/2006/relationships/slide" Target="slide2.xml"/><Relationship Id="rId16" Type="http://schemas.openxmlformats.org/officeDocument/2006/relationships/slide" Target="slide16.xml"/><Relationship Id="rId20" Type="http://schemas.openxmlformats.org/officeDocument/2006/relationships/slide" Target="slide20.xml"/><Relationship Id="rId29" Type="http://schemas.openxmlformats.org/officeDocument/2006/relationships/slide" Target="slide29.xml"/><Relationship Id="rId1" Type="http://schemas.openxmlformats.org/officeDocument/2006/relationships/slideLayout" Target="../slideLayouts/slideLayout1.xml"/><Relationship Id="rId6" Type="http://schemas.openxmlformats.org/officeDocument/2006/relationships/slide" Target="slide6.xml"/><Relationship Id="rId11" Type="http://schemas.openxmlformats.org/officeDocument/2006/relationships/slide" Target="slide11.xml"/><Relationship Id="rId24" Type="http://schemas.openxmlformats.org/officeDocument/2006/relationships/slide" Target="slide24.xml"/><Relationship Id="rId32" Type="http://schemas.openxmlformats.org/officeDocument/2006/relationships/slide" Target="slide32.xml"/><Relationship Id="rId5" Type="http://schemas.openxmlformats.org/officeDocument/2006/relationships/slide" Target="slide5.xml"/><Relationship Id="rId15" Type="http://schemas.openxmlformats.org/officeDocument/2006/relationships/slide" Target="slide15.xml"/><Relationship Id="rId23" Type="http://schemas.openxmlformats.org/officeDocument/2006/relationships/slide" Target="slide23.xml"/><Relationship Id="rId28" Type="http://schemas.openxmlformats.org/officeDocument/2006/relationships/slide" Target="slide28.xml"/><Relationship Id="rId36" Type="http://schemas.openxmlformats.org/officeDocument/2006/relationships/slide" Target="slide36.xml"/><Relationship Id="rId10" Type="http://schemas.openxmlformats.org/officeDocument/2006/relationships/slide" Target="slide10.xml"/><Relationship Id="rId19" Type="http://schemas.openxmlformats.org/officeDocument/2006/relationships/slide" Target="slide19.xml"/><Relationship Id="rId31" Type="http://schemas.openxmlformats.org/officeDocument/2006/relationships/slide" Target="slide31.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14.xml"/><Relationship Id="rId22" Type="http://schemas.openxmlformats.org/officeDocument/2006/relationships/slide" Target="slide22.xml"/><Relationship Id="rId27" Type="http://schemas.openxmlformats.org/officeDocument/2006/relationships/slide" Target="slide27.xml"/><Relationship Id="rId30" Type="http://schemas.openxmlformats.org/officeDocument/2006/relationships/slide" Target="slide30.xml"/><Relationship Id="rId35" Type="http://schemas.openxmlformats.org/officeDocument/2006/relationships/slide" Target="slide35.xml"/></Relationships>
</file>

<file path=ppt/slides/_rels/slide10.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image" Target="../media/image49.png"/><Relationship Id="rId3" Type="http://schemas.openxmlformats.org/officeDocument/2006/relationships/slideLayout" Target="../slideLayouts/slideLayout1.xml"/><Relationship Id="rId7" Type="http://schemas.openxmlformats.org/officeDocument/2006/relationships/image" Target="../media/image470.png"/><Relationship Id="rId12" Type="http://schemas.openxmlformats.org/officeDocument/2006/relationships/image" Target="../media/image480.png"/><Relationship Id="rId2" Type="http://schemas.openxmlformats.org/officeDocument/2006/relationships/customXml" Target="../../customXml/item3.xml"/><Relationship Id="rId1" Type="http://schemas.openxmlformats.org/officeDocument/2006/relationships/customXml" Target="../../customXml/item2.xml"/><Relationship Id="rId6" Type="http://schemas.openxmlformats.org/officeDocument/2006/relationships/image" Target="../media/image460.png"/><Relationship Id="rId11" Type="http://schemas.openxmlformats.org/officeDocument/2006/relationships/image" Target="../media/image400.png"/><Relationship Id="rId5" Type="http://schemas.openxmlformats.org/officeDocument/2006/relationships/image" Target="../media/image15.png"/><Relationship Id="rId15" Type="http://schemas.openxmlformats.org/officeDocument/2006/relationships/image" Target="../media/image50.png"/><Relationship Id="rId10" Type="http://schemas.openxmlformats.org/officeDocument/2006/relationships/image" Target="../media/image350.png"/><Relationship Id="rId4" Type="http://schemas.openxmlformats.org/officeDocument/2006/relationships/image" Target="../media/image14.png"/><Relationship Id="rId9" Type="http://schemas.openxmlformats.org/officeDocument/2006/relationships/image" Target="../media/image380.png"/><Relationship Id="rId14" Type="http://schemas.openxmlformats.org/officeDocument/2006/relationships/image" Target="../media/image36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5010.png"/><Relationship Id="rId2" Type="http://schemas.openxmlformats.org/officeDocument/2006/relationships/image" Target="../media/image4910.png"/><Relationship Id="rId1" Type="http://schemas.openxmlformats.org/officeDocument/2006/relationships/slideLayout" Target="../slideLayouts/slideLayout1.xml"/><Relationship Id="rId4" Type="http://schemas.openxmlformats.org/officeDocument/2006/relationships/image" Target="../media/image5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57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5.png"/><Relationship Id="rId2" Type="http://schemas.openxmlformats.org/officeDocument/2006/relationships/image" Target="../media/image43.png"/><Relationship Id="rId16"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54.png"/><Relationship Id="rId5" Type="http://schemas.openxmlformats.org/officeDocument/2006/relationships/image" Target="../media/image46.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45.png"/><Relationship Id="rId9" Type="http://schemas.openxmlformats.org/officeDocument/2006/relationships/image" Target="../media/image52.png"/><Relationship Id="rId14" Type="http://schemas.openxmlformats.org/officeDocument/2006/relationships/image" Target="../media/image57.png"/></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gi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1.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image" Target="../media/image740.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2.png"/><Relationship Id="rId9" Type="http://schemas.openxmlformats.org/officeDocument/2006/relationships/image" Target="../media/image81.png"/><Relationship Id="rId14" Type="http://schemas.openxmlformats.org/officeDocument/2006/relationships/image" Target="../media/image86.png"/></Relationships>
</file>

<file path=ppt/slides/_rels/slide3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image" Target="../media/image94.png"/><Relationship Id="rId1" Type="http://schemas.openxmlformats.org/officeDocument/2006/relationships/slideLayout" Target="../slideLayouts/slideLayout1.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32.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18" Type="http://schemas.openxmlformats.org/officeDocument/2006/relationships/image" Target="../media/image121.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20.png"/><Relationship Id="rId2" Type="http://schemas.openxmlformats.org/officeDocument/2006/relationships/image" Target="../media/image105.png"/><Relationship Id="rId16" Type="http://schemas.openxmlformats.org/officeDocument/2006/relationships/image" Target="../media/image119.png"/><Relationship Id="rId1" Type="http://schemas.openxmlformats.org/officeDocument/2006/relationships/slideLayout" Target="../slideLayouts/slideLayout1.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s>
</file>

<file path=ppt/slides/_rels/slide3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340.png"/><Relationship Id="rId1" Type="http://schemas.openxmlformats.org/officeDocument/2006/relationships/slideLayout" Target="../slideLayouts/slideLayout1.xml"/><Relationship Id="rId5" Type="http://schemas.openxmlformats.org/officeDocument/2006/relationships/image" Target="../media/image290.png"/><Relationship Id="rId4" Type="http://schemas.openxmlformats.org/officeDocument/2006/relationships/image" Target="../media/image280.png"/></Relationships>
</file>

<file path=ppt/slides/_rels/slide3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0.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71.png"/><Relationship Id="rId2" Type="http://schemas.openxmlformats.org/officeDocument/2006/relationships/image" Target="../media/image761.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11.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0.png"/><Relationship Id="rId3" Type="http://schemas.openxmlformats.org/officeDocument/2006/relationships/slideLayout" Target="../slideLayouts/slideLayout1.xml"/><Relationship Id="rId7" Type="http://schemas.openxmlformats.org/officeDocument/2006/relationships/image" Target="../media/image330.png"/><Relationship Id="rId12" Type="http://schemas.openxmlformats.org/officeDocument/2006/relationships/image" Target="../media/image380.png"/><Relationship Id="rId2" Type="http://schemas.openxmlformats.org/officeDocument/2006/relationships/customXml" Target="../../customXml/item1.xml"/><Relationship Id="rId1" Type="http://schemas.openxmlformats.org/officeDocument/2006/relationships/customXml" Target="../../customXml/item4.xml"/><Relationship Id="rId6" Type="http://schemas.openxmlformats.org/officeDocument/2006/relationships/image" Target="../media/image320.png"/><Relationship Id="rId11" Type="http://schemas.openxmlformats.org/officeDocument/2006/relationships/image" Target="../media/image370.png"/><Relationship Id="rId5" Type="http://schemas.openxmlformats.org/officeDocument/2006/relationships/image" Target="../media/image310.png"/><Relationship Id="rId15" Type="http://schemas.openxmlformats.org/officeDocument/2006/relationships/image" Target="../media/image410.png"/><Relationship Id="rId10" Type="http://schemas.openxmlformats.org/officeDocument/2006/relationships/image" Target="../media/image360.png"/><Relationship Id="rId4" Type="http://schemas.openxmlformats.org/officeDocument/2006/relationships/image" Target="../media/image11.png"/><Relationship Id="rId9" Type="http://schemas.openxmlformats.org/officeDocument/2006/relationships/image" Target="../media/image350.png"/><Relationship Id="rId14" Type="http://schemas.openxmlformats.org/officeDocument/2006/relationships/image" Target="../media/image40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440.png"/><Relationship Id="rId4" Type="http://schemas.openxmlformats.org/officeDocument/2006/relationships/image" Target="../media/image20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 1: What is machine learning?</a:t>
            </a:r>
          </a:p>
        </p:txBody>
      </p:sp>
      <p:sp>
        <p:nvSpPr>
          <p:cNvPr id="5" name="Text Placeholder 2">
            <a:extLst>
              <a:ext uri="{FF2B5EF4-FFF2-40B4-BE49-F238E27FC236}">
                <a16:creationId xmlns:a16="http://schemas.microsoft.com/office/drawing/2014/main" id="{2BBAD943-0BFA-4EA8-8029-E731E04F28AF}"/>
              </a:ext>
            </a:extLst>
          </p:cNvPr>
          <p:cNvSpPr txBox="1">
            <a:spLocks/>
          </p:cNvSpPr>
          <p:nvPr/>
        </p:nvSpPr>
        <p:spPr>
          <a:xfrm>
            <a:off x="628648" y="589008"/>
            <a:ext cx="7886700" cy="4351338"/>
          </a:xfrm>
          <a:prstGeom prst="rect">
            <a:avLst/>
          </a:prstGeom>
        </p:spPr>
        <p:txBody>
          <a:bodyPr numCol="2">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2"/>
            </a:pPr>
            <a:r>
              <a:rPr lang="en-US" sz="1200" dirty="0">
                <a:hlinkClick r:id="rId2" action="ppaction://hlinksldjump"/>
              </a:rPr>
              <a:t>Hit the ground running</a:t>
            </a:r>
            <a:endParaRPr lang="en-US" sz="1200" dirty="0"/>
          </a:p>
          <a:p>
            <a:pPr marL="514350" indent="-514350">
              <a:buFont typeface="+mj-lt"/>
              <a:buAutoNum type="arabicPeriod" startAt="2"/>
            </a:pPr>
            <a:r>
              <a:rPr lang="en-US" sz="1200" dirty="0">
                <a:hlinkClick r:id="rId3" action="ppaction://hlinksldjump"/>
              </a:rPr>
              <a:t>Histograms (movie)</a:t>
            </a:r>
            <a:endParaRPr lang="en-US" sz="1200" dirty="0"/>
          </a:p>
          <a:p>
            <a:pPr marL="514350" indent="-514350">
              <a:buFont typeface="+mj-lt"/>
              <a:buAutoNum type="arabicPeriod" startAt="2"/>
            </a:pPr>
            <a:r>
              <a:rPr lang="en-US" sz="1200" dirty="0">
                <a:hlinkClick r:id="rId4" action="ppaction://hlinksldjump"/>
              </a:rPr>
              <a:t>Assignment 1</a:t>
            </a:r>
            <a:endParaRPr lang="en-US" sz="1200" dirty="0"/>
          </a:p>
          <a:p>
            <a:pPr marL="514350" indent="-514350">
              <a:buFont typeface="+mj-lt"/>
              <a:buAutoNum type="arabicPeriod" startAt="2"/>
            </a:pPr>
            <a:r>
              <a:rPr lang="en-US" sz="1200" dirty="0">
                <a:hlinkClick r:id="rId5" action="ppaction://hlinksldjump"/>
              </a:rPr>
              <a:t>Step-by-Step: Pseudocode for computing the histogram</a:t>
            </a:r>
            <a:endParaRPr lang="en-US" sz="1200" dirty="0"/>
          </a:p>
          <a:p>
            <a:pPr marL="514350" indent="-514350">
              <a:buFont typeface="+mj-lt"/>
              <a:buAutoNum type="arabicPeriod" startAt="2"/>
            </a:pPr>
            <a:r>
              <a:rPr lang="en-US" sz="1200" dirty="0">
                <a:hlinkClick r:id="rId6" action="ppaction://hlinksldjump"/>
              </a:rPr>
              <a:t>Hands-On Exercise</a:t>
            </a:r>
            <a:endParaRPr lang="en-US" sz="1200" dirty="0"/>
          </a:p>
          <a:p>
            <a:pPr marL="514350" indent="-514350">
              <a:buFont typeface="+mj-lt"/>
              <a:buAutoNum type="arabicPeriod" startAt="2"/>
            </a:pPr>
            <a:r>
              <a:rPr lang="en-US" sz="1200" dirty="0">
                <a:hlinkClick r:id="rId7" action="ppaction://hlinksldjump"/>
              </a:rPr>
              <a:t>“Regular” Histogram of teachers’ height</a:t>
            </a:r>
            <a:endParaRPr lang="en-US" sz="1200" dirty="0"/>
          </a:p>
          <a:p>
            <a:pPr marL="514350" indent="-514350">
              <a:buFont typeface="+mj-lt"/>
              <a:buAutoNum type="arabicPeriod" startAt="2"/>
            </a:pPr>
            <a:r>
              <a:rPr lang="en-US" sz="1200" dirty="0">
                <a:hlinkClick r:id="rId8" action="ppaction://hlinksldjump"/>
              </a:rPr>
              <a:t>Normalized Histogram of teachers’ height</a:t>
            </a:r>
            <a:endParaRPr lang="en-US" sz="1200" dirty="0"/>
          </a:p>
          <a:p>
            <a:pPr marL="514350" indent="-514350">
              <a:buFont typeface="+mj-lt"/>
              <a:buAutoNum type="arabicPeriod" startAt="2"/>
            </a:pPr>
            <a:r>
              <a:rPr lang="en-US" sz="1200" dirty="0">
                <a:hlinkClick r:id="rId9" action="ppaction://hlinksldjump"/>
              </a:rPr>
              <a:t>“Regular” Histogram of engineers’ height</a:t>
            </a:r>
            <a:endParaRPr lang="en-US" sz="1200" dirty="0"/>
          </a:p>
          <a:p>
            <a:pPr marL="514350" indent="-514350">
              <a:buFont typeface="+mj-lt"/>
              <a:buAutoNum type="arabicPeriod" startAt="2"/>
            </a:pPr>
            <a:r>
              <a:rPr lang="en-US" sz="1200" dirty="0">
                <a:hlinkClick r:id="rId10" action="ppaction://hlinksldjump"/>
              </a:rPr>
              <a:t>Normalized Histogram of engineers’ height</a:t>
            </a:r>
            <a:endParaRPr lang="en-US" sz="1200" dirty="0"/>
          </a:p>
          <a:p>
            <a:pPr marL="514350" indent="-514350">
              <a:buFont typeface="+mj-lt"/>
              <a:buAutoNum type="arabicPeriod" startAt="2"/>
            </a:pPr>
            <a:r>
              <a:rPr lang="en-US" sz="1200" dirty="0">
                <a:hlinkClick r:id="rId11" action="ppaction://hlinksldjump"/>
              </a:rPr>
              <a:t>More and more bins. Good or bad?</a:t>
            </a:r>
            <a:endParaRPr lang="en-US" sz="1200" dirty="0"/>
          </a:p>
          <a:p>
            <a:pPr marL="514350" indent="-514350">
              <a:buFont typeface="+mj-lt"/>
              <a:buAutoNum type="arabicPeriod" startAt="2"/>
            </a:pPr>
            <a:r>
              <a:rPr lang="en-US" sz="1200" dirty="0">
                <a:hlinkClick r:id="rId12" action="ppaction://hlinksldjump"/>
              </a:rPr>
              <a:t>More and more bins. More and more samples.</a:t>
            </a:r>
            <a:endParaRPr lang="en-US" sz="1200" dirty="0"/>
          </a:p>
          <a:p>
            <a:pPr marL="514350" indent="-514350">
              <a:buFont typeface="+mj-lt"/>
              <a:buAutoNum type="arabicPeriod" startAt="2"/>
            </a:pPr>
            <a:r>
              <a:rPr lang="en-US" sz="1200" dirty="0">
                <a:hlinkClick r:id="rId13" action="ppaction://hlinksldjump"/>
              </a:rPr>
              <a:t>Different choices for showing the length of bars in histograms</a:t>
            </a:r>
            <a:endParaRPr lang="en-US" sz="1200" dirty="0"/>
          </a:p>
          <a:p>
            <a:pPr marL="514350" indent="-514350">
              <a:buFont typeface="+mj-lt"/>
              <a:buAutoNum type="arabicPeriod" startAt="2"/>
            </a:pPr>
            <a:r>
              <a:rPr lang="en-US" sz="1200" dirty="0">
                <a:hlinkClick r:id="rId14" action="ppaction://hlinksldjump"/>
              </a:rPr>
              <a:t>Density histograms are special</a:t>
            </a:r>
            <a:endParaRPr lang="en-US" sz="1200" dirty="0"/>
          </a:p>
          <a:p>
            <a:pPr marL="514350" indent="-514350">
              <a:buFont typeface="+mj-lt"/>
              <a:buAutoNum type="arabicPeriod" startAt="2"/>
            </a:pPr>
            <a:r>
              <a:rPr lang="en-US" sz="1200" dirty="0">
                <a:hlinkClick r:id="rId15" action="ppaction://hlinksldjump"/>
              </a:rPr>
              <a:t>Density Histograms to PDFs</a:t>
            </a:r>
            <a:endParaRPr lang="en-US" sz="1200" dirty="0"/>
          </a:p>
          <a:p>
            <a:pPr marL="514350" indent="-514350">
              <a:buFont typeface="+mj-lt"/>
              <a:buAutoNum type="arabicPeriod" startAt="2"/>
            </a:pPr>
            <a:r>
              <a:rPr lang="en-US" sz="1200" dirty="0">
                <a:hlinkClick r:id="rId16" action="ppaction://hlinksldjump"/>
              </a:rPr>
              <a:t>Understanding probability density functions (PDFs)</a:t>
            </a:r>
            <a:endParaRPr lang="en-US" sz="1200" dirty="0"/>
          </a:p>
          <a:p>
            <a:pPr marL="514350" indent="-514350">
              <a:buFont typeface="+mj-lt"/>
              <a:buAutoNum type="arabicPeriod" startAt="2"/>
            </a:pPr>
            <a:r>
              <a:rPr lang="en-US" sz="1200" dirty="0">
                <a:hlinkClick r:id="rId17" action="ppaction://hlinksldjump"/>
              </a:rPr>
              <a:t>Assignment 1 (unofficial, always refer to the course website)</a:t>
            </a:r>
            <a:endParaRPr lang="en-US" sz="1200" dirty="0"/>
          </a:p>
          <a:p>
            <a:pPr marL="514350" indent="-514350">
              <a:buFont typeface="+mj-lt"/>
              <a:buAutoNum type="arabicPeriod" startAt="2"/>
            </a:pPr>
            <a:r>
              <a:rPr lang="en-US" sz="1200" dirty="0">
                <a:hlinkClick r:id="rId18" action="ppaction://hlinksldjump"/>
              </a:rPr>
              <a:t>Real-life machine learning example from the banking industry</a:t>
            </a:r>
            <a:endParaRPr lang="en-US" sz="1200" dirty="0"/>
          </a:p>
          <a:p>
            <a:pPr marL="514350" indent="-514350">
              <a:buFont typeface="+mj-lt"/>
              <a:buAutoNum type="arabicPeriod" startAt="2"/>
            </a:pPr>
            <a:r>
              <a:rPr lang="en-US" sz="1200" dirty="0">
                <a:hlinkClick r:id="rId19" action="ppaction://hlinksldjump"/>
              </a:rPr>
              <a:t>Excuse to introduce some jargon</a:t>
            </a:r>
            <a:endParaRPr lang="en-US" sz="1200" dirty="0"/>
          </a:p>
          <a:p>
            <a:pPr marL="514350" indent="-514350">
              <a:buFont typeface="+mj-lt"/>
              <a:buAutoNum type="arabicPeriod" startAt="2"/>
            </a:pPr>
            <a:r>
              <a:rPr lang="en-US" sz="1200" dirty="0">
                <a:hlinkClick r:id="rId20" action="ppaction://hlinksldjump"/>
              </a:rPr>
              <a:t>Working definition: Oh… So, this is machine learning?</a:t>
            </a:r>
            <a:endParaRPr lang="en-US" sz="1200" dirty="0"/>
          </a:p>
          <a:p>
            <a:pPr marL="514350" indent="-514350">
              <a:buFont typeface="+mj-lt"/>
              <a:buAutoNum type="arabicPeriod" startAt="2"/>
            </a:pPr>
            <a:r>
              <a:rPr lang="en-US" sz="1200" dirty="0">
                <a:hlinkClick r:id="rId21" action="ppaction://hlinksldjump"/>
              </a:rPr>
              <a:t>Working definition: Is that all there is to it?</a:t>
            </a:r>
            <a:endParaRPr lang="en-US" sz="1200" dirty="0"/>
          </a:p>
          <a:p>
            <a:pPr marL="514350" indent="-514350">
              <a:buFont typeface="+mj-lt"/>
              <a:buAutoNum type="arabicPeriod" startAt="2"/>
            </a:pPr>
            <a:r>
              <a:rPr lang="en-US" sz="1200" dirty="0">
                <a:hlinkClick r:id="rId22" action="ppaction://hlinksldjump"/>
              </a:rPr>
              <a:t>Supervised Learning</a:t>
            </a:r>
            <a:endParaRPr lang="en-US" sz="1200" dirty="0"/>
          </a:p>
          <a:p>
            <a:pPr marL="514350" indent="-514350">
              <a:buFont typeface="+mj-lt"/>
              <a:buAutoNum type="arabicPeriod" startAt="2"/>
            </a:pPr>
            <a:r>
              <a:rPr lang="en-US" sz="1200" dirty="0">
                <a:hlinkClick r:id="rId23" action="ppaction://hlinksldjump"/>
              </a:rPr>
              <a:t>Unsupervised Learning</a:t>
            </a:r>
            <a:endParaRPr lang="en-US" sz="1200" dirty="0"/>
          </a:p>
          <a:p>
            <a:pPr marL="514350" indent="-514350">
              <a:buFont typeface="+mj-lt"/>
              <a:buAutoNum type="arabicPeriod" startAt="2"/>
            </a:pPr>
            <a:r>
              <a:rPr lang="en-US" sz="1200" dirty="0">
                <a:hlinkClick r:id="rId24" action="ppaction://hlinksldjump"/>
              </a:rPr>
              <a:t>Class Project: Face Emotion Classification</a:t>
            </a:r>
            <a:endParaRPr lang="en-US" sz="1200" dirty="0"/>
          </a:p>
          <a:p>
            <a:pPr marL="514350" indent="-514350">
              <a:buFont typeface="+mj-lt"/>
              <a:buAutoNum type="arabicPeriod" startAt="2"/>
            </a:pPr>
            <a:r>
              <a:rPr lang="en-US" sz="1200" dirty="0">
                <a:hlinkClick r:id="rId25" action="ppaction://hlinksldjump"/>
              </a:rPr>
              <a:t>Market Segmentation (Data)</a:t>
            </a:r>
            <a:endParaRPr lang="en-US" sz="1200" dirty="0"/>
          </a:p>
          <a:p>
            <a:pPr marL="514350" indent="-514350">
              <a:buFont typeface="+mj-lt"/>
              <a:buAutoNum type="arabicPeriod" startAt="2"/>
            </a:pPr>
            <a:r>
              <a:rPr lang="en-US" sz="1200" dirty="0">
                <a:hlinkClick r:id="rId26" action="ppaction://hlinksldjump"/>
              </a:rPr>
              <a:t>Market Segmentation (K=15, </a:t>
            </a:r>
            <a:r>
              <a:rPr lang="en-US" sz="1200" dirty="0" err="1">
                <a:hlinkClick r:id="rId26" action="ppaction://hlinksldjump"/>
              </a:rPr>
              <a:t>Kmeans</a:t>
            </a:r>
            <a:r>
              <a:rPr lang="en-US" sz="1200" dirty="0">
                <a:hlinkClick r:id="rId26" action="ppaction://hlinksldjump"/>
              </a:rPr>
              <a:t> Clustering)</a:t>
            </a:r>
            <a:endParaRPr lang="en-US" sz="1200" dirty="0"/>
          </a:p>
          <a:p>
            <a:pPr marL="514350" indent="-514350">
              <a:buFont typeface="+mj-lt"/>
              <a:buAutoNum type="arabicPeriod" startAt="2"/>
            </a:pPr>
            <a:r>
              <a:rPr lang="en-US" sz="1200" dirty="0">
                <a:hlinkClick r:id="rId27" action="ppaction://hlinksldjump"/>
              </a:rPr>
              <a:t>Machine Learning versus Other Things</a:t>
            </a:r>
            <a:endParaRPr lang="en-US" sz="1200" dirty="0"/>
          </a:p>
          <a:p>
            <a:pPr marL="514350" indent="-514350">
              <a:buFont typeface="+mj-lt"/>
              <a:buAutoNum type="arabicPeriod" startAt="2"/>
            </a:pPr>
            <a:r>
              <a:rPr lang="en-US" sz="1200" dirty="0">
                <a:hlinkClick r:id="rId28" action="ppaction://hlinksldjump"/>
              </a:rPr>
              <a:t>Meet your first (ridiculously simple) classifier</a:t>
            </a:r>
            <a:endParaRPr lang="en-US" sz="1200" dirty="0"/>
          </a:p>
          <a:p>
            <a:pPr marL="514350" indent="-514350">
              <a:buFont typeface="+mj-lt"/>
              <a:buAutoNum type="arabicPeriod" startAt="2"/>
            </a:pPr>
            <a:r>
              <a:rPr lang="en-US" sz="1200" dirty="0">
                <a:hlinkClick r:id="rId29" action="ppaction://hlinksldjump"/>
              </a:rPr>
              <a:t>An abstract look at the first classifier. How does it work?</a:t>
            </a:r>
            <a:endParaRPr lang="en-US" sz="1200" dirty="0"/>
          </a:p>
          <a:p>
            <a:pPr marL="514350" indent="-514350">
              <a:buFont typeface="+mj-lt"/>
              <a:buAutoNum type="arabicPeriod" startAt="2"/>
            </a:pPr>
            <a:r>
              <a:rPr lang="en-US" sz="1200" dirty="0">
                <a:hlinkClick r:id="rId30" action="ppaction://hlinksldjump"/>
              </a:rPr>
              <a:t>Histograms, PDFs and probabilities</a:t>
            </a:r>
            <a:endParaRPr lang="en-US" sz="1200" dirty="0"/>
          </a:p>
          <a:p>
            <a:pPr marL="514350" indent="-514350">
              <a:buFont typeface="+mj-lt"/>
              <a:buAutoNum type="arabicPeriod" startAt="2"/>
            </a:pPr>
            <a:r>
              <a:rPr lang="en-US" sz="1200" dirty="0">
                <a:hlinkClick r:id="rId31" action="ppaction://hlinksldjump"/>
              </a:rPr>
              <a:t>Bayes Classifier</a:t>
            </a:r>
            <a:endParaRPr lang="en-US" sz="1200" dirty="0"/>
          </a:p>
          <a:p>
            <a:pPr marL="514350" indent="-514350">
              <a:buFont typeface="+mj-lt"/>
              <a:buAutoNum type="arabicPeriod" startAt="2"/>
            </a:pPr>
            <a:r>
              <a:rPr lang="en-US" sz="1200" dirty="0">
                <a:hlinkClick r:id="rId32" action="ppaction://hlinksldjump"/>
              </a:rPr>
              <a:t>Bayes Classifier (with textbook notation)</a:t>
            </a:r>
            <a:endParaRPr lang="en-US" sz="1200" dirty="0"/>
          </a:p>
          <a:p>
            <a:pPr marL="514350" indent="-514350">
              <a:buFont typeface="+mj-lt"/>
              <a:buAutoNum type="arabicPeriod" startAt="2"/>
            </a:pPr>
            <a:r>
              <a:rPr lang="en-US" sz="1200" dirty="0">
                <a:hlinkClick r:id="rId33" action="ppaction://hlinksldjump"/>
              </a:rPr>
              <a:t>Bayes Classifier (also, Theorem)</a:t>
            </a:r>
            <a:endParaRPr lang="en-US" sz="1200" dirty="0"/>
          </a:p>
          <a:p>
            <a:pPr marL="514350" indent="-514350">
              <a:buFont typeface="+mj-lt"/>
              <a:buAutoNum type="arabicPeriod" startAt="2"/>
            </a:pPr>
            <a:r>
              <a:rPr lang="en-US" sz="1200" dirty="0">
                <a:hlinkClick r:id="rId34" action="ppaction://hlinksldjump"/>
              </a:rPr>
              <a:t>Multi-class, multidimensional generalizations</a:t>
            </a:r>
            <a:endParaRPr lang="en-US" sz="1200" dirty="0"/>
          </a:p>
          <a:p>
            <a:pPr marL="514350" indent="-514350">
              <a:buFont typeface="+mj-lt"/>
              <a:buAutoNum type="arabicPeriod" startAt="2"/>
            </a:pPr>
            <a:r>
              <a:rPr lang="en-US" sz="1200" dirty="0">
                <a:hlinkClick r:id="rId35" action="ppaction://hlinksldjump"/>
              </a:rPr>
              <a:t>What have you accomplish today ?</a:t>
            </a:r>
            <a:endParaRPr lang="en-US" sz="1200" dirty="0"/>
          </a:p>
          <a:p>
            <a:pPr marL="514350" indent="-514350">
              <a:buFont typeface="+mj-lt"/>
              <a:buAutoNum type="arabicPeriod" startAt="2"/>
            </a:pPr>
            <a:r>
              <a:rPr lang="en-US" sz="1200" dirty="0">
                <a:hlinkClick r:id="rId36" action="ppaction://hlinksldjump"/>
              </a:rPr>
              <a:t>Topic 1 Summary</a:t>
            </a:r>
            <a:endParaRPr lang="en-US" sz="1200" dirty="0"/>
          </a:p>
          <a:p>
            <a:pPr marL="514350" indent="-514350">
              <a:buFont typeface="+mj-lt"/>
              <a:buAutoNum type="arabicPeriod" startAt="2"/>
            </a:pPr>
            <a:endParaRPr lang="en-US" sz="1200" dirty="0"/>
          </a:p>
        </p:txBody>
      </p:sp>
    </p:spTree>
    <p:extLst>
      <p:ext uri="{BB962C8B-B14F-4D97-AF65-F5344CB8AC3E}">
        <p14:creationId xmlns:p14="http://schemas.microsoft.com/office/powerpoint/2010/main" val="1934448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Normalized Histogram of engineers’ height</a:t>
            </a:r>
          </a:p>
        </p:txBody>
      </p:sp>
      <p:grpSp>
        <p:nvGrpSpPr>
          <p:cNvPr id="32" name="Group 31">
            <a:extLst>
              <a:ext uri="{FF2B5EF4-FFF2-40B4-BE49-F238E27FC236}">
                <a16:creationId xmlns:a16="http://schemas.microsoft.com/office/drawing/2014/main" id="{27A1FC1C-8225-40F4-B91F-80DD9A230C3C}"/>
              </a:ext>
            </a:extLst>
          </p:cNvPr>
          <p:cNvGrpSpPr/>
          <p:nvPr/>
        </p:nvGrpSpPr>
        <p:grpSpPr>
          <a:xfrm>
            <a:off x="1843360" y="460498"/>
            <a:ext cx="5955853" cy="3722256"/>
            <a:chOff x="73736" y="1084449"/>
            <a:chExt cx="6705728" cy="3988709"/>
          </a:xfrm>
        </p:grpSpPr>
        <p:pic>
          <p:nvPicPr>
            <p:cNvPr id="35" name="Picture 34">
              <a:extLst>
                <a:ext uri="{FF2B5EF4-FFF2-40B4-BE49-F238E27FC236}">
                  <a16:creationId xmlns:a16="http://schemas.microsoft.com/office/drawing/2014/main" id="{2586969C-D181-4016-AF75-BB5FA8E6FB53}"/>
                </a:ext>
              </a:extLst>
            </p:cNvPr>
            <p:cNvPicPr>
              <a:picLocks noChangeAspect="1"/>
            </p:cNvPicPr>
            <p:nvPr/>
          </p:nvPicPr>
          <p:blipFill>
            <a:blip r:embed="rId4"/>
            <a:stretch>
              <a:fillRect/>
            </a:stretch>
          </p:blipFill>
          <p:spPr>
            <a:xfrm>
              <a:off x="428017" y="1084449"/>
              <a:ext cx="6351447" cy="3988709"/>
            </a:xfrm>
            <a:prstGeom prst="rect">
              <a:avLst/>
            </a:prstGeom>
          </p:spPr>
        </p:pic>
        <p:pic>
          <p:nvPicPr>
            <p:cNvPr id="38" name="Picture 37">
              <a:extLst>
                <a:ext uri="{FF2B5EF4-FFF2-40B4-BE49-F238E27FC236}">
                  <a16:creationId xmlns:a16="http://schemas.microsoft.com/office/drawing/2014/main" id="{CE5FF51C-45E8-439B-8E8F-F3F70DF11651}"/>
                </a:ext>
              </a:extLst>
            </p:cNvPr>
            <p:cNvPicPr>
              <a:picLocks noChangeAspect="1"/>
            </p:cNvPicPr>
            <p:nvPr/>
          </p:nvPicPr>
          <p:blipFill rotWithShape="1">
            <a:blip r:embed="rId5"/>
            <a:srcRect r="83235"/>
            <a:stretch/>
          </p:blipFill>
          <p:spPr>
            <a:xfrm>
              <a:off x="73736" y="1084449"/>
              <a:ext cx="1064822" cy="3988709"/>
            </a:xfrm>
            <a:prstGeom prst="rect">
              <a:avLst/>
            </a:prstGeom>
          </p:spPr>
        </p:pic>
      </p:grpSp>
      <p:grpSp>
        <p:nvGrpSpPr>
          <p:cNvPr id="39" name="Group 38">
            <a:extLst>
              <a:ext uri="{FF2B5EF4-FFF2-40B4-BE49-F238E27FC236}">
                <a16:creationId xmlns:a16="http://schemas.microsoft.com/office/drawing/2014/main" id="{87E5D5F8-1968-4C2E-9B5B-6533C4BD202C}"/>
              </a:ext>
            </a:extLst>
          </p:cNvPr>
          <p:cNvGrpSpPr/>
          <p:nvPr/>
        </p:nvGrpSpPr>
        <p:grpSpPr>
          <a:xfrm>
            <a:off x="4889241" y="474832"/>
            <a:ext cx="4130471" cy="646331"/>
            <a:chOff x="5082788" y="1888110"/>
            <a:chExt cx="4130471" cy="646331"/>
          </a:xfrm>
        </p:grpSpPr>
        <p:cxnSp>
          <p:nvCxnSpPr>
            <p:cNvPr id="40" name="Straight Arrow Connector 39">
              <a:extLst>
                <a:ext uri="{FF2B5EF4-FFF2-40B4-BE49-F238E27FC236}">
                  <a16:creationId xmlns:a16="http://schemas.microsoft.com/office/drawing/2014/main" id="{9C6B1833-510B-4D74-880B-6D1DF77B7CDC}"/>
                </a:ext>
              </a:extLst>
            </p:cNvPr>
            <p:cNvCxnSpPr>
              <a:cxnSpLocks/>
              <a:stCxn id="45" idx="1"/>
            </p:cNvCxnSpPr>
            <p:nvPr/>
          </p:nvCxnSpPr>
          <p:spPr>
            <a:xfrm flipH="1">
              <a:off x="5082788" y="2211276"/>
              <a:ext cx="1430038" cy="265692"/>
            </a:xfrm>
            <a:prstGeom prst="straightConnector1">
              <a:avLst/>
            </a:prstGeom>
            <a:ln w="38100">
              <a:solidFill>
                <a:srgbClr val="FFC0C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76764C7-00E6-46CD-873A-9BEF5EF8E51C}"/>
                </a:ext>
              </a:extLst>
            </p:cNvPr>
            <p:cNvSpPr txBox="1"/>
            <p:nvPr/>
          </p:nvSpPr>
          <p:spPr>
            <a:xfrm>
              <a:off x="6512826" y="1888110"/>
              <a:ext cx="2700433" cy="646331"/>
            </a:xfrm>
            <a:prstGeom prst="rect">
              <a:avLst/>
            </a:prstGeom>
            <a:noFill/>
            <a:ln w="38100">
              <a:solidFill>
                <a:srgbClr val="FFC0C0"/>
              </a:solidFill>
            </a:ln>
          </p:spPr>
          <p:txBody>
            <a:bodyPr wrap="square" rtlCol="0">
              <a:spAutoFit/>
            </a:bodyPr>
            <a:lstStyle/>
            <a:p>
              <a:r>
                <a:rPr lang="en-US" dirty="0"/>
                <a:t>0.1028 Fraction of female engineers with height 67”</a:t>
              </a:r>
            </a:p>
          </p:txBody>
        </p:sp>
      </p:grpSp>
      <p:grpSp>
        <p:nvGrpSpPr>
          <p:cNvPr id="46" name="Group 45">
            <a:extLst>
              <a:ext uri="{FF2B5EF4-FFF2-40B4-BE49-F238E27FC236}">
                <a16:creationId xmlns:a16="http://schemas.microsoft.com/office/drawing/2014/main" id="{88C1A6B3-CD1F-451F-8423-96DC5AB6F341}"/>
              </a:ext>
            </a:extLst>
          </p:cNvPr>
          <p:cNvGrpSpPr/>
          <p:nvPr/>
        </p:nvGrpSpPr>
        <p:grpSpPr>
          <a:xfrm>
            <a:off x="4879910" y="1568830"/>
            <a:ext cx="4046976" cy="646331"/>
            <a:chOff x="5033744" y="1098277"/>
            <a:chExt cx="4046976" cy="646331"/>
          </a:xfrm>
        </p:grpSpPr>
        <p:cxnSp>
          <p:nvCxnSpPr>
            <p:cNvPr id="47" name="Straight Arrow Connector 46">
              <a:extLst>
                <a:ext uri="{FF2B5EF4-FFF2-40B4-BE49-F238E27FC236}">
                  <a16:creationId xmlns:a16="http://schemas.microsoft.com/office/drawing/2014/main" id="{F0A75CD1-5CEA-4568-BCA5-8276142B3CDB}"/>
                </a:ext>
              </a:extLst>
            </p:cNvPr>
            <p:cNvCxnSpPr>
              <a:cxnSpLocks/>
              <a:stCxn id="48" idx="1"/>
            </p:cNvCxnSpPr>
            <p:nvPr/>
          </p:nvCxnSpPr>
          <p:spPr>
            <a:xfrm flipH="1" flipV="1">
              <a:off x="5033744" y="1395569"/>
              <a:ext cx="1442740" cy="25874"/>
            </a:xfrm>
            <a:prstGeom prst="straightConnector1">
              <a:avLst/>
            </a:prstGeom>
            <a:ln w="38100">
              <a:solidFill>
                <a:srgbClr val="2F2FFF"/>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4ABD9899-1CBF-4388-9537-8BB7E31E03BB}"/>
                </a:ext>
              </a:extLst>
            </p:cNvPr>
            <p:cNvSpPr txBox="1"/>
            <p:nvPr/>
          </p:nvSpPr>
          <p:spPr>
            <a:xfrm>
              <a:off x="6476484" y="1098277"/>
              <a:ext cx="2604236" cy="646331"/>
            </a:xfrm>
            <a:prstGeom prst="rect">
              <a:avLst/>
            </a:prstGeom>
            <a:noFill/>
            <a:ln w="38100">
              <a:solidFill>
                <a:srgbClr val="8080FF"/>
              </a:solidFill>
            </a:ln>
          </p:spPr>
          <p:txBody>
            <a:bodyPr wrap="square" rtlCol="0">
              <a:spAutoFit/>
            </a:bodyPr>
            <a:lstStyle/>
            <a:p>
              <a:r>
                <a:rPr lang="en-US" dirty="0"/>
                <a:t>0.0704 Fraction of male engineers with height 67”</a:t>
              </a:r>
            </a:p>
          </p:txBody>
        </p:sp>
      </p:grpSp>
      <p:sp>
        <p:nvSpPr>
          <p:cNvPr id="49" name="TextBox 48">
            <a:extLst>
              <a:ext uri="{FF2B5EF4-FFF2-40B4-BE49-F238E27FC236}">
                <a16:creationId xmlns:a16="http://schemas.microsoft.com/office/drawing/2014/main" id="{89BB2916-3AD6-4215-9004-DF1BACD22C81}"/>
              </a:ext>
            </a:extLst>
          </p:cNvPr>
          <p:cNvSpPr txBox="1"/>
          <p:nvPr/>
        </p:nvSpPr>
        <p:spPr>
          <a:xfrm>
            <a:off x="265704" y="4147974"/>
            <a:ext cx="8361293" cy="1892826"/>
          </a:xfrm>
          <a:prstGeom prst="rect">
            <a:avLst/>
          </a:prstGeom>
          <a:noFill/>
        </p:spPr>
        <p:txBody>
          <a:bodyPr wrap="square" rtlCol="0">
            <a:spAutoFit/>
          </a:bodyPr>
          <a:lstStyle/>
          <a:p>
            <a:r>
              <a:rPr lang="en-US" sz="1400" dirty="0"/>
              <a:t>If we are asked to guess the gender of a new 67” engineer, we would refer to the above normalized histogram AND the additional information on prevalence and compare the two probabilities:</a:t>
            </a:r>
          </a:p>
          <a:p>
            <a:endParaRPr lang="en-US" sz="1400" dirty="0"/>
          </a:p>
          <a:p>
            <a:r>
              <a:rPr lang="en-US" sz="1400" dirty="0"/>
              <a:t>Probability of being female, given h=67”</a:t>
            </a:r>
          </a:p>
          <a:p>
            <a:endParaRPr lang="en-US" sz="1400" dirty="0"/>
          </a:p>
          <a:p>
            <a:endParaRPr lang="en-US" sz="1400" dirty="0"/>
          </a:p>
          <a:p>
            <a:endParaRPr lang="en-US" sz="1400" dirty="0"/>
          </a:p>
          <a:p>
            <a:pPr>
              <a:spcBef>
                <a:spcPts val="600"/>
              </a:spcBef>
            </a:pPr>
            <a:r>
              <a:rPr lang="en-US" sz="1400" dirty="0"/>
              <a:t>Probability of being male, given h=67”</a:t>
            </a:r>
          </a:p>
        </p:txBody>
      </p:sp>
      <p:sp>
        <p:nvSpPr>
          <p:cNvPr id="50" name="TextBox 49">
            <a:extLst>
              <a:ext uri="{FF2B5EF4-FFF2-40B4-BE49-F238E27FC236}">
                <a16:creationId xmlns:a16="http://schemas.microsoft.com/office/drawing/2014/main" id="{E02B5D7F-18D0-4F42-BBD1-C5FF637F12DD}"/>
              </a:ext>
            </a:extLst>
          </p:cNvPr>
          <p:cNvSpPr txBox="1"/>
          <p:nvPr/>
        </p:nvSpPr>
        <p:spPr>
          <a:xfrm>
            <a:off x="2659581" y="908745"/>
            <a:ext cx="1386726" cy="646331"/>
          </a:xfrm>
          <a:prstGeom prst="rect">
            <a:avLst/>
          </a:prstGeom>
          <a:noFill/>
          <a:ln w="38100">
            <a:solidFill>
              <a:srgbClr val="FFC0C0"/>
            </a:solidFill>
          </a:ln>
        </p:spPr>
        <p:txBody>
          <a:bodyPr wrap="none" rtlCol="0">
            <a:spAutoFit/>
          </a:bodyPr>
          <a:lstStyle/>
          <a:p>
            <a:r>
              <a:rPr lang="en-US" dirty="0"/>
              <a:t>1400 Female</a:t>
            </a:r>
          </a:p>
          <a:p>
            <a:r>
              <a:rPr lang="en-US" dirty="0"/>
              <a:t>engineers</a:t>
            </a:r>
          </a:p>
        </p:txBody>
      </p:sp>
      <p:sp>
        <p:nvSpPr>
          <p:cNvPr id="51" name="TextBox 50">
            <a:extLst>
              <a:ext uri="{FF2B5EF4-FFF2-40B4-BE49-F238E27FC236}">
                <a16:creationId xmlns:a16="http://schemas.microsoft.com/office/drawing/2014/main" id="{220CD663-31E4-4EC5-9233-A346525370F4}"/>
              </a:ext>
            </a:extLst>
          </p:cNvPr>
          <p:cNvSpPr txBox="1"/>
          <p:nvPr/>
        </p:nvSpPr>
        <p:spPr>
          <a:xfrm>
            <a:off x="7121091" y="2813729"/>
            <a:ext cx="1181734" cy="646331"/>
          </a:xfrm>
          <a:prstGeom prst="rect">
            <a:avLst/>
          </a:prstGeom>
          <a:noFill/>
          <a:ln w="38100">
            <a:solidFill>
              <a:srgbClr val="8080FF"/>
            </a:solidFill>
          </a:ln>
        </p:spPr>
        <p:txBody>
          <a:bodyPr wrap="none" rtlCol="0">
            <a:spAutoFit/>
          </a:bodyPr>
          <a:lstStyle/>
          <a:p>
            <a:r>
              <a:rPr lang="en-US" dirty="0"/>
              <a:t>8600 Male</a:t>
            </a:r>
          </a:p>
          <a:p>
            <a:r>
              <a:rPr lang="en-US" dirty="0"/>
              <a:t>engineers</a:t>
            </a:r>
          </a:p>
        </p:txBody>
      </p: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C18129A0-23EC-4F83-9250-56D264C12457}"/>
                  </a:ext>
                </a:extLst>
              </p:cNvPr>
              <p:cNvSpPr/>
              <p:nvPr/>
            </p:nvSpPr>
            <p:spPr>
              <a:xfrm>
                <a:off x="6319280" y="1121163"/>
                <a:ext cx="1340432" cy="369332"/>
              </a:xfrm>
              <a:prstGeom prst="rect">
                <a:avLst/>
              </a:prstGeom>
              <a:noFill/>
              <a:ln w="38100">
                <a:solidFill>
                  <a:srgbClr val="FFC0C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a:latin typeface="Cambria Math" panose="02040503050406030204" pitchFamily="18" charset="0"/>
                        </a:rPr>
                        <m:t>𝑝</m:t>
                      </m:r>
                      <m:r>
                        <a:rPr lang="en-US">
                          <a:latin typeface="Cambria Math" panose="02040503050406030204" pitchFamily="18" charset="0"/>
                        </a:rPr>
                        <m:t>(67"|</m:t>
                      </m:r>
                      <m:r>
                        <m:rPr>
                          <m:sty m:val="p"/>
                        </m:rPr>
                        <a:rPr lang="en-US">
                          <a:latin typeface="Cambria Math" panose="02040503050406030204" pitchFamily="18" charset="0"/>
                        </a:rPr>
                        <m:t>F</m:t>
                      </m:r>
                      <m:r>
                        <a:rPr lang="en-US">
                          <a:latin typeface="Cambria Math" panose="02040503050406030204" pitchFamily="18" charset="0"/>
                        </a:rPr>
                        <m:t>)</m:t>
                      </m:r>
                    </m:oMath>
                  </m:oMathPara>
                </a14:m>
                <a:endParaRPr lang="en-US" dirty="0"/>
              </a:p>
            </p:txBody>
          </p:sp>
        </mc:Choice>
        <mc:Fallback xmlns="">
          <p:sp>
            <p:nvSpPr>
              <p:cNvPr id="52" name="Rectangle 51">
                <a:extLst>
                  <a:ext uri="{FF2B5EF4-FFF2-40B4-BE49-F238E27FC236}">
                    <a16:creationId xmlns:a16="http://schemas.microsoft.com/office/drawing/2014/main" id="{C18129A0-23EC-4F83-9250-56D264C12457}"/>
                  </a:ext>
                </a:extLst>
              </p:cNvPr>
              <p:cNvSpPr>
                <a:spLocks noRot="1" noChangeAspect="1" noMove="1" noResize="1" noEditPoints="1" noAdjustHandles="1" noChangeArrowheads="1" noChangeShapeType="1" noTextEdit="1"/>
              </p:cNvSpPr>
              <p:nvPr/>
            </p:nvSpPr>
            <p:spPr>
              <a:xfrm>
                <a:off x="6319280" y="1121163"/>
                <a:ext cx="1340432" cy="369332"/>
              </a:xfrm>
              <a:prstGeom prst="rect">
                <a:avLst/>
              </a:prstGeom>
              <a:blipFill>
                <a:blip r:embed="rId6"/>
                <a:stretch>
                  <a:fillRect b="-5970"/>
                </a:stretch>
              </a:blipFill>
              <a:ln w="38100">
                <a:solidFill>
                  <a:srgbClr val="FFC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77F57C49-2296-4A05-B8A0-D6BB6B2C2F09}"/>
                  </a:ext>
                </a:extLst>
              </p:cNvPr>
              <p:cNvSpPr/>
              <p:nvPr/>
            </p:nvSpPr>
            <p:spPr>
              <a:xfrm>
                <a:off x="6329812" y="2211029"/>
                <a:ext cx="1455848" cy="369332"/>
              </a:xfrm>
              <a:prstGeom prst="rect">
                <a:avLst/>
              </a:prstGeom>
              <a:noFill/>
              <a:ln w="38100">
                <a:solidFill>
                  <a:srgbClr val="8080FF"/>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smtClean="0">
                          <a:latin typeface="Cambria Math" panose="02040503050406030204" pitchFamily="18" charset="0"/>
                        </a:rPr>
                        <m:t>𝑝</m:t>
                      </m:r>
                      <m:r>
                        <a:rPr lang="en-US" smtClean="0">
                          <a:latin typeface="Cambria Math" panose="02040503050406030204" pitchFamily="18" charset="0"/>
                        </a:rPr>
                        <m:t>(67"|</m:t>
                      </m:r>
                      <m:r>
                        <m:rPr>
                          <m:sty m:val="p"/>
                        </m:rPr>
                        <a:rPr lang="en-US" smtClean="0">
                          <a:latin typeface="Cambria Math" panose="02040503050406030204" pitchFamily="18" charset="0"/>
                        </a:rPr>
                        <m:t>M</m:t>
                      </m:r>
                      <m:r>
                        <a:rPr lang="en-US" smtClean="0">
                          <a:latin typeface="Cambria Math" panose="02040503050406030204" pitchFamily="18" charset="0"/>
                        </a:rPr>
                        <m:t>)</m:t>
                      </m:r>
                    </m:oMath>
                  </m:oMathPara>
                </a14:m>
                <a:endParaRPr lang="en-US" dirty="0"/>
              </a:p>
            </p:txBody>
          </p:sp>
        </mc:Choice>
        <mc:Fallback xmlns="">
          <p:sp>
            <p:nvSpPr>
              <p:cNvPr id="53" name="Rectangle 52">
                <a:extLst>
                  <a:ext uri="{FF2B5EF4-FFF2-40B4-BE49-F238E27FC236}">
                    <a16:creationId xmlns:a16="http://schemas.microsoft.com/office/drawing/2014/main" id="{77F57C49-2296-4A05-B8A0-D6BB6B2C2F09}"/>
                  </a:ext>
                </a:extLst>
              </p:cNvPr>
              <p:cNvSpPr>
                <a:spLocks noRot="1" noChangeAspect="1" noMove="1" noResize="1" noEditPoints="1" noAdjustHandles="1" noChangeArrowheads="1" noChangeShapeType="1" noTextEdit="1"/>
              </p:cNvSpPr>
              <p:nvPr/>
            </p:nvSpPr>
            <p:spPr>
              <a:xfrm>
                <a:off x="6329812" y="2211029"/>
                <a:ext cx="1455848" cy="369332"/>
              </a:xfrm>
              <a:prstGeom prst="rect">
                <a:avLst/>
              </a:prstGeom>
              <a:blipFill>
                <a:blip r:embed="rId7"/>
                <a:stretch>
                  <a:fillRect b="-7576"/>
                </a:stretch>
              </a:blipFill>
              <a:ln w="38100">
                <a:solidFill>
                  <a:srgbClr val="8080FF"/>
                </a:solidFill>
              </a:ln>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268532CD-3F62-4722-B5B6-FAF0070EE299}"/>
              </a:ext>
            </a:extLst>
          </p:cNvPr>
          <p:cNvCxnSpPr/>
          <p:nvPr/>
        </p:nvCxnSpPr>
        <p:spPr>
          <a:xfrm flipV="1">
            <a:off x="4903707" y="3601311"/>
            <a:ext cx="0" cy="3373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5" name="Symbols M">
            <a:extLst>
              <a:ext uri="{FF2B5EF4-FFF2-40B4-BE49-F238E27FC236}">
                <a16:creationId xmlns:a16="http://schemas.microsoft.com/office/drawing/2014/main" id="{A4CFCAA8-FCEC-4703-A4A5-F6E54DB021F7}"/>
              </a:ext>
            </a:extLst>
          </p:cNvPr>
          <p:cNvGrpSpPr/>
          <p:nvPr/>
        </p:nvGrpSpPr>
        <p:grpSpPr>
          <a:xfrm>
            <a:off x="3861538" y="5614631"/>
            <a:ext cx="4184238" cy="575995"/>
            <a:chOff x="1234575" y="5575648"/>
            <a:chExt cx="4184238" cy="575995"/>
          </a:xfrm>
          <a:noFill/>
        </p:grpSpPr>
        <p:grpSp>
          <p:nvGrpSpPr>
            <p:cNvPr id="56" name="Group 55">
              <a:extLst>
                <a:ext uri="{FF2B5EF4-FFF2-40B4-BE49-F238E27FC236}">
                  <a16:creationId xmlns:a16="http://schemas.microsoft.com/office/drawing/2014/main" id="{A59B2E4B-0627-40E8-9C3C-1E84547235FF}"/>
                </a:ext>
              </a:extLst>
            </p:cNvPr>
            <p:cNvGrpSpPr/>
            <p:nvPr/>
          </p:nvGrpSpPr>
          <p:grpSpPr>
            <a:xfrm>
              <a:off x="2162877" y="5575648"/>
              <a:ext cx="1189274" cy="169277"/>
              <a:chOff x="1958396" y="4851161"/>
              <a:chExt cx="1189274" cy="169277"/>
            </a:xfrm>
            <a:grpFill/>
          </p:grpSpPr>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8E18AD8E-45C7-46BC-AA31-6E83A761CBB4}"/>
                      </a:ext>
                    </a:extLst>
                  </p:cNvPr>
                  <p:cNvSpPr/>
                  <p:nvPr/>
                </p:nvSpPr>
                <p:spPr>
                  <a:xfrm>
                    <a:off x="1958396" y="4851161"/>
                    <a:ext cx="357727"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i="1" smtClean="0">
                              <a:latin typeface="Cambria Math" panose="02040503050406030204" pitchFamily="18" charset="0"/>
                            </a:rPr>
                            <m:t>𝑃</m:t>
                          </m:r>
                          <m:r>
                            <a:rPr lang="en-US" sz="1100" i="1" smtClean="0">
                              <a:latin typeface="Cambria Math" panose="02040503050406030204" pitchFamily="18" charset="0"/>
                            </a:rPr>
                            <m:t>(</m:t>
                          </m:r>
                          <m:r>
                            <m:rPr>
                              <m:sty m:val="p"/>
                            </m:rPr>
                            <a:rPr lang="en-US" sz="1100" b="0" i="0" smtClean="0">
                              <a:latin typeface="Cambria Math" panose="02040503050406030204" pitchFamily="18" charset="0"/>
                            </a:rPr>
                            <m:t>M</m:t>
                          </m:r>
                          <m:r>
                            <a:rPr lang="en-US" sz="1100" i="1">
                              <a:latin typeface="Cambria Math" panose="02040503050406030204" pitchFamily="18" charset="0"/>
                            </a:rPr>
                            <m:t>)</m:t>
                          </m:r>
                        </m:oMath>
                      </m:oMathPara>
                    </a14:m>
                    <a:endParaRPr lang="en-US" sz="1100" dirty="0"/>
                  </a:p>
                </p:txBody>
              </p:sp>
            </mc:Choice>
            <mc:Fallback xmlns="">
              <p:sp>
                <p:nvSpPr>
                  <p:cNvPr id="64" name="Rectangle 63">
                    <a:extLst>
                      <a:ext uri="{FF2B5EF4-FFF2-40B4-BE49-F238E27FC236}">
                        <a16:creationId xmlns:a16="http://schemas.microsoft.com/office/drawing/2014/main" id="{8E18AD8E-45C7-46BC-AA31-6E83A761CBB4}"/>
                      </a:ext>
                    </a:extLst>
                  </p:cNvPr>
                  <p:cNvSpPr>
                    <a:spLocks noRot="1" noChangeAspect="1" noMove="1" noResize="1" noEditPoints="1" noAdjustHandles="1" noChangeArrowheads="1" noChangeShapeType="1" noTextEdit="1"/>
                  </p:cNvSpPr>
                  <p:nvPr/>
                </p:nvSpPr>
                <p:spPr>
                  <a:xfrm>
                    <a:off x="1958396" y="4851161"/>
                    <a:ext cx="357727" cy="169277"/>
                  </a:xfrm>
                  <a:prstGeom prst="rect">
                    <a:avLst/>
                  </a:prstGeom>
                  <a:blipFill>
                    <a:blip r:embed="rId8"/>
                    <a:stretch>
                      <a:fillRect l="-8621" r="-17241"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71E9C8A2-2632-4CDF-968B-D899D55AF951}"/>
                      </a:ext>
                    </a:extLst>
                  </p:cNvPr>
                  <p:cNvSpPr/>
                  <p:nvPr/>
                </p:nvSpPr>
                <p:spPr>
                  <a:xfrm>
                    <a:off x="2543209" y="4851161"/>
                    <a:ext cx="604461"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𝑝</m:t>
                          </m:r>
                          <m:r>
                            <a:rPr lang="en-US" sz="1100" i="1">
                              <a:latin typeface="Cambria Math" panose="02040503050406030204" pitchFamily="18" charset="0"/>
                            </a:rPr>
                            <m:t>(</m:t>
                          </m:r>
                          <m:r>
                            <a:rPr lang="en-US" sz="1100" b="0" i="1" smtClean="0">
                              <a:latin typeface="Cambria Math" panose="02040503050406030204" pitchFamily="18" charset="0"/>
                            </a:rPr>
                            <m:t>67"|</m:t>
                          </m:r>
                          <m:r>
                            <m:rPr>
                              <m:sty m:val="p"/>
                            </m:rPr>
                            <a:rPr lang="en-US" sz="1100" b="0" i="0" smtClean="0">
                              <a:latin typeface="Cambria Math" panose="02040503050406030204" pitchFamily="18" charset="0"/>
                            </a:rPr>
                            <m:t>M</m:t>
                          </m:r>
                          <m:r>
                            <a:rPr lang="en-US" sz="1100" i="1">
                              <a:latin typeface="Cambria Math" panose="02040503050406030204" pitchFamily="18" charset="0"/>
                            </a:rPr>
                            <m:t>)</m:t>
                          </m:r>
                        </m:oMath>
                      </m:oMathPara>
                    </a14:m>
                    <a:endParaRPr lang="en-US" sz="1100" dirty="0"/>
                  </a:p>
                </p:txBody>
              </p:sp>
            </mc:Choice>
            <mc:Fallback xmlns="">
              <p:sp>
                <p:nvSpPr>
                  <p:cNvPr id="65" name="Rectangle 64">
                    <a:extLst>
                      <a:ext uri="{FF2B5EF4-FFF2-40B4-BE49-F238E27FC236}">
                        <a16:creationId xmlns:a16="http://schemas.microsoft.com/office/drawing/2014/main" id="{71E9C8A2-2632-4CDF-968B-D899D55AF951}"/>
                      </a:ext>
                    </a:extLst>
                  </p:cNvPr>
                  <p:cNvSpPr>
                    <a:spLocks noRot="1" noChangeAspect="1" noMove="1" noResize="1" noEditPoints="1" noAdjustHandles="1" noChangeArrowheads="1" noChangeShapeType="1" noTextEdit="1"/>
                  </p:cNvSpPr>
                  <p:nvPr/>
                </p:nvSpPr>
                <p:spPr>
                  <a:xfrm>
                    <a:off x="2543209" y="4851161"/>
                    <a:ext cx="604461" cy="169277"/>
                  </a:xfrm>
                  <a:prstGeom prst="rect">
                    <a:avLst/>
                  </a:prstGeom>
                  <a:blipFill>
                    <a:blip r:embed="rId9"/>
                    <a:stretch>
                      <a:fillRect l="-6061" r="-9091" b="-35714"/>
                    </a:stretch>
                  </a:blipFill>
                </p:spPr>
                <p:txBody>
                  <a:bodyPr/>
                  <a:lstStyle/>
                  <a:p>
                    <a:r>
                      <a:rPr lang="en-US">
                        <a:noFill/>
                      </a:rPr>
                      <a:t> </a:t>
                    </a:r>
                  </a:p>
                </p:txBody>
              </p:sp>
            </mc:Fallback>
          </mc:AlternateContent>
        </p:grpSp>
        <p:grpSp>
          <p:nvGrpSpPr>
            <p:cNvPr id="57" name="Group 56">
              <a:extLst>
                <a:ext uri="{FF2B5EF4-FFF2-40B4-BE49-F238E27FC236}">
                  <a16:creationId xmlns:a16="http://schemas.microsoft.com/office/drawing/2014/main" id="{1DE90750-8009-4419-957E-4E76F8C0460B}"/>
                </a:ext>
              </a:extLst>
            </p:cNvPr>
            <p:cNvGrpSpPr/>
            <p:nvPr/>
          </p:nvGrpSpPr>
          <p:grpSpPr>
            <a:xfrm>
              <a:off x="1234575" y="5982366"/>
              <a:ext cx="1149198" cy="169277"/>
              <a:chOff x="1958396" y="4851161"/>
              <a:chExt cx="1149198" cy="169277"/>
            </a:xfrm>
            <a:grpFill/>
          </p:grpSpPr>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8F837DF4-C91C-4C36-A2A0-4A922EC86A34}"/>
                      </a:ext>
                    </a:extLst>
                  </p:cNvPr>
                  <p:cNvSpPr/>
                  <p:nvPr/>
                </p:nvSpPr>
                <p:spPr>
                  <a:xfrm>
                    <a:off x="1958396" y="4851161"/>
                    <a:ext cx="317651"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i="1" smtClean="0">
                              <a:latin typeface="Cambria Math" panose="02040503050406030204" pitchFamily="18" charset="0"/>
                            </a:rPr>
                            <m:t>𝑃</m:t>
                          </m:r>
                          <m:r>
                            <a:rPr lang="en-US" sz="1100" i="1" smtClean="0">
                              <a:latin typeface="Cambria Math" panose="02040503050406030204" pitchFamily="18" charset="0"/>
                            </a:rPr>
                            <m:t>(</m:t>
                          </m:r>
                          <m:r>
                            <m:rPr>
                              <m:sty m:val="p"/>
                            </m:rPr>
                            <a:rPr lang="en-US" sz="1100" b="0" i="0" smtClean="0">
                              <a:latin typeface="Cambria Math" panose="02040503050406030204" pitchFamily="18" charset="0"/>
                            </a:rPr>
                            <m:t>F</m:t>
                          </m:r>
                          <m:r>
                            <a:rPr lang="en-US" sz="1100" i="1">
                              <a:latin typeface="Cambria Math" panose="02040503050406030204" pitchFamily="18" charset="0"/>
                            </a:rPr>
                            <m:t>)</m:t>
                          </m:r>
                        </m:oMath>
                      </m:oMathPara>
                    </a14:m>
                    <a:endParaRPr lang="en-US" sz="1100" dirty="0"/>
                  </a:p>
                </p:txBody>
              </p:sp>
            </mc:Choice>
            <mc:Fallback xmlns="">
              <p:sp>
                <p:nvSpPr>
                  <p:cNvPr id="62" name="Rectangle 61">
                    <a:extLst>
                      <a:ext uri="{FF2B5EF4-FFF2-40B4-BE49-F238E27FC236}">
                        <a16:creationId xmlns:a16="http://schemas.microsoft.com/office/drawing/2014/main" id="{8F837DF4-C91C-4C36-A2A0-4A922EC86A34}"/>
                      </a:ext>
                    </a:extLst>
                  </p:cNvPr>
                  <p:cNvSpPr>
                    <a:spLocks noRot="1" noChangeAspect="1" noMove="1" noResize="1" noEditPoints="1" noAdjustHandles="1" noChangeArrowheads="1" noChangeShapeType="1" noTextEdit="1"/>
                  </p:cNvSpPr>
                  <p:nvPr/>
                </p:nvSpPr>
                <p:spPr>
                  <a:xfrm>
                    <a:off x="1958396" y="4851161"/>
                    <a:ext cx="317651" cy="169277"/>
                  </a:xfrm>
                  <a:prstGeom prst="rect">
                    <a:avLst/>
                  </a:prstGeom>
                  <a:blipFill>
                    <a:blip r:embed="rId10"/>
                    <a:stretch>
                      <a:fillRect l="-9434" r="-15094"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2D00E1F8-7FB9-44E8-A16A-D85B1C083CCD}"/>
                      </a:ext>
                    </a:extLst>
                  </p:cNvPr>
                  <p:cNvSpPr/>
                  <p:nvPr/>
                </p:nvSpPr>
                <p:spPr>
                  <a:xfrm>
                    <a:off x="2543209" y="4851161"/>
                    <a:ext cx="564385"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𝑝</m:t>
                          </m:r>
                          <m:r>
                            <a:rPr lang="en-US" sz="1100" i="1">
                              <a:latin typeface="Cambria Math" panose="02040503050406030204" pitchFamily="18" charset="0"/>
                            </a:rPr>
                            <m:t>(</m:t>
                          </m:r>
                          <m:r>
                            <a:rPr lang="en-US" sz="1100" b="0" i="1" smtClean="0">
                              <a:latin typeface="Cambria Math" panose="02040503050406030204" pitchFamily="18" charset="0"/>
                            </a:rPr>
                            <m:t>67"|</m:t>
                          </m:r>
                          <m:r>
                            <m:rPr>
                              <m:sty m:val="p"/>
                            </m:rPr>
                            <a:rPr lang="en-US" sz="1100" b="0" i="0" smtClean="0">
                              <a:latin typeface="Cambria Math" panose="02040503050406030204" pitchFamily="18" charset="0"/>
                            </a:rPr>
                            <m:t>F</m:t>
                          </m:r>
                          <m:r>
                            <a:rPr lang="en-US" sz="1100" i="1">
                              <a:latin typeface="Cambria Math" panose="02040503050406030204" pitchFamily="18" charset="0"/>
                            </a:rPr>
                            <m:t>)</m:t>
                          </m:r>
                        </m:oMath>
                      </m:oMathPara>
                    </a14:m>
                    <a:endParaRPr lang="en-US" sz="1100" dirty="0"/>
                  </a:p>
                </p:txBody>
              </p:sp>
            </mc:Choice>
            <mc:Fallback xmlns="">
              <p:sp>
                <p:nvSpPr>
                  <p:cNvPr id="63" name="Rectangle 62">
                    <a:extLst>
                      <a:ext uri="{FF2B5EF4-FFF2-40B4-BE49-F238E27FC236}">
                        <a16:creationId xmlns:a16="http://schemas.microsoft.com/office/drawing/2014/main" id="{2D00E1F8-7FB9-44E8-A16A-D85B1C083CCD}"/>
                      </a:ext>
                    </a:extLst>
                  </p:cNvPr>
                  <p:cNvSpPr>
                    <a:spLocks noRot="1" noChangeAspect="1" noMove="1" noResize="1" noEditPoints="1" noAdjustHandles="1" noChangeArrowheads="1" noChangeShapeType="1" noTextEdit="1"/>
                  </p:cNvSpPr>
                  <p:nvPr/>
                </p:nvSpPr>
                <p:spPr>
                  <a:xfrm>
                    <a:off x="2543209" y="4851161"/>
                    <a:ext cx="564385" cy="169277"/>
                  </a:xfrm>
                  <a:prstGeom prst="rect">
                    <a:avLst/>
                  </a:prstGeom>
                  <a:blipFill>
                    <a:blip r:embed="rId11"/>
                    <a:stretch>
                      <a:fillRect l="-5376" r="-8602" b="-35714"/>
                    </a:stretch>
                  </a:blipFill>
                </p:spPr>
                <p:txBody>
                  <a:bodyPr/>
                  <a:lstStyle/>
                  <a:p>
                    <a:r>
                      <a:rPr lang="en-US">
                        <a:noFill/>
                      </a:rPr>
                      <a:t> </a:t>
                    </a:r>
                  </a:p>
                </p:txBody>
              </p:sp>
            </mc:Fallback>
          </mc:AlternateContent>
        </p:grpSp>
        <p:grpSp>
          <p:nvGrpSpPr>
            <p:cNvPr id="58" name="Group 57">
              <a:extLst>
                <a:ext uri="{FF2B5EF4-FFF2-40B4-BE49-F238E27FC236}">
                  <a16:creationId xmlns:a16="http://schemas.microsoft.com/office/drawing/2014/main" id="{FAE47036-B941-4B1F-8FD5-711F8991F299}"/>
                </a:ext>
              </a:extLst>
            </p:cNvPr>
            <p:cNvGrpSpPr/>
            <p:nvPr/>
          </p:nvGrpSpPr>
          <p:grpSpPr>
            <a:xfrm>
              <a:off x="2846877" y="5982366"/>
              <a:ext cx="1198827" cy="169277"/>
              <a:chOff x="1938359" y="4341272"/>
              <a:chExt cx="1198827" cy="169277"/>
            </a:xfrm>
            <a:grpFill/>
          </p:grpSpPr>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44BDCF2A-E60E-49FC-90A5-B3DA4BAD7874}"/>
                      </a:ext>
                    </a:extLst>
                  </p:cNvPr>
                  <p:cNvSpPr/>
                  <p:nvPr/>
                </p:nvSpPr>
                <p:spPr>
                  <a:xfrm>
                    <a:off x="1938359" y="4341272"/>
                    <a:ext cx="357727"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i="1">
                              <a:latin typeface="Cambria Math" panose="02040503050406030204" pitchFamily="18" charset="0"/>
                            </a:rPr>
                            <m:t>𝑃</m:t>
                          </m:r>
                          <m:r>
                            <a:rPr lang="en-US" sz="1100" i="1">
                              <a:latin typeface="Cambria Math" panose="02040503050406030204" pitchFamily="18" charset="0"/>
                            </a:rPr>
                            <m:t>(</m:t>
                          </m:r>
                          <m:r>
                            <m:rPr>
                              <m:sty m:val="p"/>
                            </m:rPr>
                            <a:rPr lang="en-US" sz="1100">
                              <a:latin typeface="Cambria Math" panose="02040503050406030204" pitchFamily="18" charset="0"/>
                            </a:rPr>
                            <m:t>M</m:t>
                          </m:r>
                          <m:r>
                            <a:rPr lang="en-US" sz="1100" i="1">
                              <a:latin typeface="Cambria Math" panose="02040503050406030204" pitchFamily="18" charset="0"/>
                            </a:rPr>
                            <m:t>)</m:t>
                          </m:r>
                        </m:oMath>
                      </m:oMathPara>
                    </a14:m>
                    <a:endParaRPr lang="en-US" sz="1100" dirty="0"/>
                  </a:p>
                </p:txBody>
              </p:sp>
            </mc:Choice>
            <mc:Fallback xmlns="">
              <p:sp>
                <p:nvSpPr>
                  <p:cNvPr id="60" name="Rectangle 59">
                    <a:extLst>
                      <a:ext uri="{FF2B5EF4-FFF2-40B4-BE49-F238E27FC236}">
                        <a16:creationId xmlns:a16="http://schemas.microsoft.com/office/drawing/2014/main" id="{44BDCF2A-E60E-49FC-90A5-B3DA4BAD7874}"/>
                      </a:ext>
                    </a:extLst>
                  </p:cNvPr>
                  <p:cNvSpPr>
                    <a:spLocks noRot="1" noChangeAspect="1" noMove="1" noResize="1" noEditPoints="1" noAdjustHandles="1" noChangeArrowheads="1" noChangeShapeType="1" noTextEdit="1"/>
                  </p:cNvSpPr>
                  <p:nvPr/>
                </p:nvSpPr>
                <p:spPr>
                  <a:xfrm>
                    <a:off x="1938359" y="4341272"/>
                    <a:ext cx="357727" cy="169277"/>
                  </a:xfrm>
                  <a:prstGeom prst="rect">
                    <a:avLst/>
                  </a:prstGeom>
                  <a:blipFill>
                    <a:blip r:embed="rId8"/>
                    <a:stretch>
                      <a:fillRect l="-8475" r="-15254"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C087D235-5ED4-49FA-A372-0057D85F640B}"/>
                      </a:ext>
                    </a:extLst>
                  </p:cNvPr>
                  <p:cNvSpPr/>
                  <p:nvPr/>
                </p:nvSpPr>
                <p:spPr>
                  <a:xfrm>
                    <a:off x="2532726" y="4341272"/>
                    <a:ext cx="604460"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𝑝</m:t>
                          </m:r>
                          <m:r>
                            <a:rPr lang="en-US" sz="1100" i="1">
                              <a:latin typeface="Cambria Math" panose="02040503050406030204" pitchFamily="18" charset="0"/>
                            </a:rPr>
                            <m:t>(</m:t>
                          </m:r>
                          <m:r>
                            <a:rPr lang="en-US" sz="1100" b="0" i="1" smtClean="0">
                              <a:latin typeface="Cambria Math" panose="02040503050406030204" pitchFamily="18" charset="0"/>
                            </a:rPr>
                            <m:t>67"|</m:t>
                          </m:r>
                          <m:r>
                            <m:rPr>
                              <m:sty m:val="p"/>
                            </m:rPr>
                            <a:rPr lang="en-US" sz="1100">
                              <a:latin typeface="Cambria Math" panose="02040503050406030204" pitchFamily="18" charset="0"/>
                            </a:rPr>
                            <m:t>M</m:t>
                          </m:r>
                          <m:r>
                            <a:rPr lang="en-US" sz="1100" i="1">
                              <a:latin typeface="Cambria Math" panose="02040503050406030204" pitchFamily="18" charset="0"/>
                            </a:rPr>
                            <m:t>)</m:t>
                          </m:r>
                        </m:oMath>
                      </m:oMathPara>
                    </a14:m>
                    <a:endParaRPr lang="en-US" sz="1100" dirty="0"/>
                  </a:p>
                </p:txBody>
              </p:sp>
            </mc:Choice>
            <mc:Fallback xmlns="">
              <p:sp>
                <p:nvSpPr>
                  <p:cNvPr id="61" name="Rectangle 60">
                    <a:extLst>
                      <a:ext uri="{FF2B5EF4-FFF2-40B4-BE49-F238E27FC236}">
                        <a16:creationId xmlns:a16="http://schemas.microsoft.com/office/drawing/2014/main" id="{C087D235-5ED4-49FA-A372-0057D85F640B}"/>
                      </a:ext>
                    </a:extLst>
                  </p:cNvPr>
                  <p:cNvSpPr>
                    <a:spLocks noRot="1" noChangeAspect="1" noMove="1" noResize="1" noEditPoints="1" noAdjustHandles="1" noChangeArrowheads="1" noChangeShapeType="1" noTextEdit="1"/>
                  </p:cNvSpPr>
                  <p:nvPr/>
                </p:nvSpPr>
                <p:spPr>
                  <a:xfrm>
                    <a:off x="2532726" y="4341272"/>
                    <a:ext cx="604460" cy="169277"/>
                  </a:xfrm>
                  <a:prstGeom prst="rect">
                    <a:avLst/>
                  </a:prstGeom>
                  <a:blipFill>
                    <a:blip r:embed="rId12"/>
                    <a:stretch>
                      <a:fillRect l="-5000" r="-8000" b="-3571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D0E041D-5CDD-41A8-9D92-4F5574BDBA1F}"/>
                    </a:ext>
                  </a:extLst>
                </p:cNvPr>
                <p:cNvSpPr/>
                <p:nvPr/>
              </p:nvSpPr>
              <p:spPr>
                <a:xfrm>
                  <a:off x="4645011" y="5752116"/>
                  <a:ext cx="773802" cy="215444"/>
                </a:xfrm>
                <a:prstGeom prst="rect">
                  <a:avLst/>
                </a:prstGeom>
                <a:solidFill>
                  <a:schemeClr val="bg1"/>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𝑃</m:t>
                        </m:r>
                        <m:r>
                          <a:rPr lang="en-US" sz="1400" i="1" smtClean="0">
                            <a:latin typeface="Cambria Math" panose="02040503050406030204" pitchFamily="18" charset="0"/>
                          </a:rPr>
                          <m:t>(</m:t>
                        </m:r>
                        <m:r>
                          <m:rPr>
                            <m:sty m:val="p"/>
                          </m:rPr>
                          <a:rPr lang="en-US" sz="1400" b="0" i="0" smtClean="0">
                            <a:latin typeface="Cambria Math" panose="02040503050406030204" pitchFamily="18" charset="0"/>
                          </a:rPr>
                          <m:t>M</m:t>
                        </m:r>
                        <m:r>
                          <a:rPr lang="en-US" sz="1400" b="0" i="0" smtClean="0">
                            <a:latin typeface="Cambria Math" panose="02040503050406030204" pitchFamily="18" charset="0"/>
                          </a:rPr>
                          <m:t>|67"</m:t>
                        </m:r>
                        <m:r>
                          <a:rPr lang="en-US" sz="1400" i="1">
                            <a:latin typeface="Cambria Math" panose="02040503050406030204" pitchFamily="18" charset="0"/>
                          </a:rPr>
                          <m:t>)</m:t>
                        </m:r>
                      </m:oMath>
                    </m:oMathPara>
                  </a14:m>
                  <a:endParaRPr lang="en-US" sz="1400" dirty="0"/>
                </a:p>
              </p:txBody>
            </p:sp>
          </mc:Choice>
          <mc:Fallback xmlns="">
            <p:sp>
              <p:nvSpPr>
                <p:cNvPr id="59" name="Rectangle 58">
                  <a:extLst>
                    <a:ext uri="{FF2B5EF4-FFF2-40B4-BE49-F238E27FC236}">
                      <a16:creationId xmlns:a16="http://schemas.microsoft.com/office/drawing/2014/main" id="{BD0E041D-5CDD-41A8-9D92-4F5574BDBA1F}"/>
                    </a:ext>
                  </a:extLst>
                </p:cNvPr>
                <p:cNvSpPr>
                  <a:spLocks noRot="1" noChangeAspect="1" noMove="1" noResize="1" noEditPoints="1" noAdjustHandles="1" noChangeArrowheads="1" noChangeShapeType="1" noTextEdit="1"/>
                </p:cNvSpPr>
                <p:nvPr/>
              </p:nvSpPr>
              <p:spPr>
                <a:xfrm>
                  <a:off x="4645011" y="5752116"/>
                  <a:ext cx="773802" cy="215444"/>
                </a:xfrm>
                <a:prstGeom prst="rect">
                  <a:avLst/>
                </a:prstGeom>
                <a:blipFill>
                  <a:blip r:embed="rId13"/>
                  <a:stretch>
                    <a:fillRect l="-4724" r="-7087" b="-31429"/>
                  </a:stretch>
                </a:blipFill>
              </p:spPr>
              <p:txBody>
                <a:bodyPr/>
                <a:lstStyle/>
                <a:p>
                  <a:r>
                    <a:rPr lang="en-US">
                      <a:noFill/>
                    </a:rPr>
                    <a:t> </a:t>
                  </a:r>
                </a:p>
              </p:txBody>
            </p:sp>
          </mc:Fallback>
        </mc:AlternateContent>
      </p:grpSp>
      <p:grpSp>
        <p:nvGrpSpPr>
          <p:cNvPr id="66" name="Symbols F">
            <a:extLst>
              <a:ext uri="{FF2B5EF4-FFF2-40B4-BE49-F238E27FC236}">
                <a16:creationId xmlns:a16="http://schemas.microsoft.com/office/drawing/2014/main" id="{5EF7052F-9171-4DCF-A9A8-B364205263A6}"/>
              </a:ext>
            </a:extLst>
          </p:cNvPr>
          <p:cNvGrpSpPr/>
          <p:nvPr/>
        </p:nvGrpSpPr>
        <p:grpSpPr>
          <a:xfrm>
            <a:off x="3861538" y="4653405"/>
            <a:ext cx="4134545" cy="575995"/>
            <a:chOff x="1234575" y="5575648"/>
            <a:chExt cx="4134545" cy="575995"/>
          </a:xfrm>
          <a:noFill/>
        </p:grpSpPr>
        <p:grpSp>
          <p:nvGrpSpPr>
            <p:cNvPr id="67" name="Group 66">
              <a:extLst>
                <a:ext uri="{FF2B5EF4-FFF2-40B4-BE49-F238E27FC236}">
                  <a16:creationId xmlns:a16="http://schemas.microsoft.com/office/drawing/2014/main" id="{E89B4890-A48E-48F1-ADC1-E1A6491D2612}"/>
                </a:ext>
              </a:extLst>
            </p:cNvPr>
            <p:cNvGrpSpPr/>
            <p:nvPr/>
          </p:nvGrpSpPr>
          <p:grpSpPr>
            <a:xfrm>
              <a:off x="2162877" y="5575648"/>
              <a:ext cx="1149198" cy="169277"/>
              <a:chOff x="1958396" y="4851161"/>
              <a:chExt cx="1149198" cy="169277"/>
            </a:xfrm>
            <a:grpFill/>
          </p:grpSpPr>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F4234A26-FB1E-4460-B7E9-41A8BAE547BF}"/>
                      </a:ext>
                    </a:extLst>
                  </p:cNvPr>
                  <p:cNvSpPr/>
                  <p:nvPr/>
                </p:nvSpPr>
                <p:spPr>
                  <a:xfrm>
                    <a:off x="1958396" y="4851161"/>
                    <a:ext cx="317651"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i="1" smtClean="0">
                              <a:latin typeface="Cambria Math" panose="02040503050406030204" pitchFamily="18" charset="0"/>
                            </a:rPr>
                            <m:t>𝑃</m:t>
                          </m:r>
                          <m:r>
                            <a:rPr lang="en-US" sz="1100" i="1" smtClean="0">
                              <a:latin typeface="Cambria Math" panose="02040503050406030204" pitchFamily="18" charset="0"/>
                            </a:rPr>
                            <m:t>(</m:t>
                          </m:r>
                          <m:r>
                            <m:rPr>
                              <m:sty m:val="p"/>
                            </m:rPr>
                            <a:rPr lang="en-US" sz="1100" b="0" i="0" smtClean="0">
                              <a:latin typeface="Cambria Math" panose="02040503050406030204" pitchFamily="18" charset="0"/>
                            </a:rPr>
                            <m:t>F</m:t>
                          </m:r>
                          <m:r>
                            <a:rPr lang="en-US" sz="1100" i="1">
                              <a:latin typeface="Cambria Math" panose="02040503050406030204" pitchFamily="18" charset="0"/>
                            </a:rPr>
                            <m:t>)</m:t>
                          </m:r>
                        </m:oMath>
                      </m:oMathPara>
                    </a14:m>
                    <a:endParaRPr lang="en-US" sz="1100" dirty="0"/>
                  </a:p>
                </p:txBody>
              </p:sp>
            </mc:Choice>
            <mc:Fallback xmlns="">
              <p:sp>
                <p:nvSpPr>
                  <p:cNvPr id="75" name="Rectangle 74">
                    <a:extLst>
                      <a:ext uri="{FF2B5EF4-FFF2-40B4-BE49-F238E27FC236}">
                        <a16:creationId xmlns:a16="http://schemas.microsoft.com/office/drawing/2014/main" id="{F4234A26-FB1E-4460-B7E9-41A8BAE547BF}"/>
                      </a:ext>
                    </a:extLst>
                  </p:cNvPr>
                  <p:cNvSpPr>
                    <a:spLocks noRot="1" noChangeAspect="1" noMove="1" noResize="1" noEditPoints="1" noAdjustHandles="1" noChangeArrowheads="1" noChangeShapeType="1" noTextEdit="1"/>
                  </p:cNvSpPr>
                  <p:nvPr/>
                </p:nvSpPr>
                <p:spPr>
                  <a:xfrm>
                    <a:off x="1958396" y="4851161"/>
                    <a:ext cx="317651" cy="169277"/>
                  </a:xfrm>
                  <a:prstGeom prst="rect">
                    <a:avLst/>
                  </a:prstGeom>
                  <a:blipFill>
                    <a:blip r:embed="rId10"/>
                    <a:stretch>
                      <a:fillRect l="-9615" r="-17308"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7DF6F4AE-0316-4881-8FD2-9CC097BCF5B8}"/>
                      </a:ext>
                    </a:extLst>
                  </p:cNvPr>
                  <p:cNvSpPr/>
                  <p:nvPr/>
                </p:nvSpPr>
                <p:spPr>
                  <a:xfrm>
                    <a:off x="2543209" y="4851161"/>
                    <a:ext cx="564385"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𝑝</m:t>
                          </m:r>
                          <m:r>
                            <a:rPr lang="en-US" sz="1100" i="1">
                              <a:latin typeface="Cambria Math" panose="02040503050406030204" pitchFamily="18" charset="0"/>
                            </a:rPr>
                            <m:t>(</m:t>
                          </m:r>
                          <m:r>
                            <a:rPr lang="en-US" sz="1100" b="0" i="1" smtClean="0">
                              <a:latin typeface="Cambria Math" panose="02040503050406030204" pitchFamily="18" charset="0"/>
                            </a:rPr>
                            <m:t>67"|</m:t>
                          </m:r>
                          <m:r>
                            <m:rPr>
                              <m:sty m:val="p"/>
                            </m:rPr>
                            <a:rPr lang="en-US" sz="1100" b="0" i="0" smtClean="0">
                              <a:latin typeface="Cambria Math" panose="02040503050406030204" pitchFamily="18" charset="0"/>
                            </a:rPr>
                            <m:t>F</m:t>
                          </m:r>
                          <m:r>
                            <a:rPr lang="en-US" sz="1100" i="1">
                              <a:latin typeface="Cambria Math" panose="02040503050406030204" pitchFamily="18" charset="0"/>
                            </a:rPr>
                            <m:t>)</m:t>
                          </m:r>
                        </m:oMath>
                      </m:oMathPara>
                    </a14:m>
                    <a:endParaRPr lang="en-US" sz="1100" dirty="0"/>
                  </a:p>
                </p:txBody>
              </p:sp>
            </mc:Choice>
            <mc:Fallback xmlns="">
              <p:sp>
                <p:nvSpPr>
                  <p:cNvPr id="76" name="Rectangle 75">
                    <a:extLst>
                      <a:ext uri="{FF2B5EF4-FFF2-40B4-BE49-F238E27FC236}">
                        <a16:creationId xmlns:a16="http://schemas.microsoft.com/office/drawing/2014/main" id="{7DF6F4AE-0316-4881-8FD2-9CC097BCF5B8}"/>
                      </a:ext>
                    </a:extLst>
                  </p:cNvPr>
                  <p:cNvSpPr>
                    <a:spLocks noRot="1" noChangeAspect="1" noMove="1" noResize="1" noEditPoints="1" noAdjustHandles="1" noChangeArrowheads="1" noChangeShapeType="1" noTextEdit="1"/>
                  </p:cNvSpPr>
                  <p:nvPr/>
                </p:nvSpPr>
                <p:spPr>
                  <a:xfrm>
                    <a:off x="2543209" y="4851161"/>
                    <a:ext cx="564385" cy="169277"/>
                  </a:xfrm>
                  <a:prstGeom prst="rect">
                    <a:avLst/>
                  </a:prstGeom>
                  <a:blipFill>
                    <a:blip r:embed="rId14"/>
                    <a:stretch>
                      <a:fillRect l="-6522" r="-9783" b="-35714"/>
                    </a:stretch>
                  </a:blipFill>
                </p:spPr>
                <p:txBody>
                  <a:bodyPr/>
                  <a:lstStyle/>
                  <a:p>
                    <a:r>
                      <a:rPr lang="en-US">
                        <a:noFill/>
                      </a:rPr>
                      <a:t> </a:t>
                    </a:r>
                  </a:p>
                </p:txBody>
              </p:sp>
            </mc:Fallback>
          </mc:AlternateContent>
        </p:grpSp>
        <p:grpSp>
          <p:nvGrpSpPr>
            <p:cNvPr id="68" name="Group 67">
              <a:extLst>
                <a:ext uri="{FF2B5EF4-FFF2-40B4-BE49-F238E27FC236}">
                  <a16:creationId xmlns:a16="http://schemas.microsoft.com/office/drawing/2014/main" id="{C0190408-94A6-436A-BF15-1943829E75CD}"/>
                </a:ext>
              </a:extLst>
            </p:cNvPr>
            <p:cNvGrpSpPr/>
            <p:nvPr/>
          </p:nvGrpSpPr>
          <p:grpSpPr>
            <a:xfrm>
              <a:off x="1234575" y="5982366"/>
              <a:ext cx="1149198" cy="169277"/>
              <a:chOff x="1958396" y="4851161"/>
              <a:chExt cx="1149198" cy="169277"/>
            </a:xfrm>
            <a:grpFill/>
          </p:grpSpPr>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74195CE2-6932-4FE8-9C87-DC111413CB01}"/>
                      </a:ext>
                    </a:extLst>
                  </p:cNvPr>
                  <p:cNvSpPr/>
                  <p:nvPr/>
                </p:nvSpPr>
                <p:spPr>
                  <a:xfrm>
                    <a:off x="1958396" y="4851161"/>
                    <a:ext cx="317651"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i="1" smtClean="0">
                              <a:latin typeface="Cambria Math" panose="02040503050406030204" pitchFamily="18" charset="0"/>
                            </a:rPr>
                            <m:t>𝑃</m:t>
                          </m:r>
                          <m:r>
                            <a:rPr lang="en-US" sz="1100" i="1" smtClean="0">
                              <a:latin typeface="Cambria Math" panose="02040503050406030204" pitchFamily="18" charset="0"/>
                            </a:rPr>
                            <m:t>(</m:t>
                          </m:r>
                          <m:r>
                            <m:rPr>
                              <m:sty m:val="p"/>
                            </m:rPr>
                            <a:rPr lang="en-US" sz="1100" b="0" i="0" smtClean="0">
                              <a:latin typeface="Cambria Math" panose="02040503050406030204" pitchFamily="18" charset="0"/>
                            </a:rPr>
                            <m:t>F</m:t>
                          </m:r>
                          <m:r>
                            <a:rPr lang="en-US" sz="1100" i="1">
                              <a:latin typeface="Cambria Math" panose="02040503050406030204" pitchFamily="18" charset="0"/>
                            </a:rPr>
                            <m:t>)</m:t>
                          </m:r>
                        </m:oMath>
                      </m:oMathPara>
                    </a14:m>
                    <a:endParaRPr lang="en-US" sz="1100" dirty="0"/>
                  </a:p>
                </p:txBody>
              </p:sp>
            </mc:Choice>
            <mc:Fallback xmlns="">
              <p:sp>
                <p:nvSpPr>
                  <p:cNvPr id="73" name="Rectangle 72">
                    <a:extLst>
                      <a:ext uri="{FF2B5EF4-FFF2-40B4-BE49-F238E27FC236}">
                        <a16:creationId xmlns:a16="http://schemas.microsoft.com/office/drawing/2014/main" id="{74195CE2-6932-4FE8-9C87-DC111413CB01}"/>
                      </a:ext>
                    </a:extLst>
                  </p:cNvPr>
                  <p:cNvSpPr>
                    <a:spLocks noRot="1" noChangeAspect="1" noMove="1" noResize="1" noEditPoints="1" noAdjustHandles="1" noChangeArrowheads="1" noChangeShapeType="1" noTextEdit="1"/>
                  </p:cNvSpPr>
                  <p:nvPr/>
                </p:nvSpPr>
                <p:spPr>
                  <a:xfrm>
                    <a:off x="1958396" y="4851161"/>
                    <a:ext cx="317651" cy="169277"/>
                  </a:xfrm>
                  <a:prstGeom prst="rect">
                    <a:avLst/>
                  </a:prstGeom>
                  <a:blipFill>
                    <a:blip r:embed="rId10"/>
                    <a:stretch>
                      <a:fillRect l="-9434" r="-15094"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7CA7773D-9401-4668-874A-5FFA3C279EFB}"/>
                      </a:ext>
                    </a:extLst>
                  </p:cNvPr>
                  <p:cNvSpPr/>
                  <p:nvPr/>
                </p:nvSpPr>
                <p:spPr>
                  <a:xfrm>
                    <a:off x="2543209" y="4851161"/>
                    <a:ext cx="564385"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𝑝</m:t>
                          </m:r>
                          <m:r>
                            <a:rPr lang="en-US" sz="1100" i="1">
                              <a:latin typeface="Cambria Math" panose="02040503050406030204" pitchFamily="18" charset="0"/>
                            </a:rPr>
                            <m:t>(</m:t>
                          </m:r>
                          <m:r>
                            <a:rPr lang="en-US" sz="1100" b="0" i="1" smtClean="0">
                              <a:latin typeface="Cambria Math" panose="02040503050406030204" pitchFamily="18" charset="0"/>
                            </a:rPr>
                            <m:t>67"|</m:t>
                          </m:r>
                          <m:r>
                            <m:rPr>
                              <m:sty m:val="p"/>
                            </m:rPr>
                            <a:rPr lang="en-US" sz="1100" b="0" i="0" smtClean="0">
                              <a:latin typeface="Cambria Math" panose="02040503050406030204" pitchFamily="18" charset="0"/>
                            </a:rPr>
                            <m:t>F</m:t>
                          </m:r>
                          <m:r>
                            <a:rPr lang="en-US" sz="1100" i="1">
                              <a:latin typeface="Cambria Math" panose="02040503050406030204" pitchFamily="18" charset="0"/>
                            </a:rPr>
                            <m:t>)</m:t>
                          </m:r>
                        </m:oMath>
                      </m:oMathPara>
                    </a14:m>
                    <a:endParaRPr lang="en-US" sz="1100" dirty="0"/>
                  </a:p>
                </p:txBody>
              </p:sp>
            </mc:Choice>
            <mc:Fallback xmlns="">
              <p:sp>
                <p:nvSpPr>
                  <p:cNvPr id="74" name="Rectangle 73">
                    <a:extLst>
                      <a:ext uri="{FF2B5EF4-FFF2-40B4-BE49-F238E27FC236}">
                        <a16:creationId xmlns:a16="http://schemas.microsoft.com/office/drawing/2014/main" id="{7CA7773D-9401-4668-874A-5FFA3C279EFB}"/>
                      </a:ext>
                    </a:extLst>
                  </p:cNvPr>
                  <p:cNvSpPr>
                    <a:spLocks noRot="1" noChangeAspect="1" noMove="1" noResize="1" noEditPoints="1" noAdjustHandles="1" noChangeArrowheads="1" noChangeShapeType="1" noTextEdit="1"/>
                  </p:cNvSpPr>
                  <p:nvPr/>
                </p:nvSpPr>
                <p:spPr>
                  <a:xfrm>
                    <a:off x="2543209" y="4851161"/>
                    <a:ext cx="564385" cy="169277"/>
                  </a:xfrm>
                  <a:prstGeom prst="rect">
                    <a:avLst/>
                  </a:prstGeom>
                  <a:blipFill>
                    <a:blip r:embed="rId11"/>
                    <a:stretch>
                      <a:fillRect l="-5376" r="-8602" b="-35714"/>
                    </a:stretch>
                  </a:blipFill>
                </p:spPr>
                <p:txBody>
                  <a:bodyPr/>
                  <a:lstStyle/>
                  <a:p>
                    <a:r>
                      <a:rPr lang="en-US">
                        <a:noFill/>
                      </a:rPr>
                      <a:t> </a:t>
                    </a:r>
                  </a:p>
                </p:txBody>
              </p:sp>
            </mc:Fallback>
          </mc:AlternateContent>
        </p:grpSp>
        <p:grpSp>
          <p:nvGrpSpPr>
            <p:cNvPr id="69" name="Group 68">
              <a:extLst>
                <a:ext uri="{FF2B5EF4-FFF2-40B4-BE49-F238E27FC236}">
                  <a16:creationId xmlns:a16="http://schemas.microsoft.com/office/drawing/2014/main" id="{A41224EC-D774-4075-9D6F-22BC1F242693}"/>
                </a:ext>
              </a:extLst>
            </p:cNvPr>
            <p:cNvGrpSpPr/>
            <p:nvPr/>
          </p:nvGrpSpPr>
          <p:grpSpPr>
            <a:xfrm>
              <a:off x="2846877" y="5982366"/>
              <a:ext cx="1198827" cy="169277"/>
              <a:chOff x="1938359" y="4341272"/>
              <a:chExt cx="1198827" cy="169277"/>
            </a:xfrm>
            <a:grpFill/>
          </p:grpSpPr>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1AF290B4-3429-46D0-AF22-2244F01C36B5}"/>
                      </a:ext>
                    </a:extLst>
                  </p:cNvPr>
                  <p:cNvSpPr/>
                  <p:nvPr/>
                </p:nvSpPr>
                <p:spPr>
                  <a:xfrm>
                    <a:off x="1938359" y="4341272"/>
                    <a:ext cx="357727"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i="1">
                              <a:latin typeface="Cambria Math" panose="02040503050406030204" pitchFamily="18" charset="0"/>
                            </a:rPr>
                            <m:t>𝑃</m:t>
                          </m:r>
                          <m:r>
                            <a:rPr lang="en-US" sz="1100" i="1">
                              <a:latin typeface="Cambria Math" panose="02040503050406030204" pitchFamily="18" charset="0"/>
                            </a:rPr>
                            <m:t>(</m:t>
                          </m:r>
                          <m:r>
                            <m:rPr>
                              <m:sty m:val="p"/>
                            </m:rPr>
                            <a:rPr lang="en-US" sz="1100">
                              <a:latin typeface="Cambria Math" panose="02040503050406030204" pitchFamily="18" charset="0"/>
                            </a:rPr>
                            <m:t>M</m:t>
                          </m:r>
                          <m:r>
                            <a:rPr lang="en-US" sz="1100" i="1">
                              <a:latin typeface="Cambria Math" panose="02040503050406030204" pitchFamily="18" charset="0"/>
                            </a:rPr>
                            <m:t>)</m:t>
                          </m:r>
                        </m:oMath>
                      </m:oMathPara>
                    </a14:m>
                    <a:endParaRPr lang="en-US" sz="1100" dirty="0"/>
                  </a:p>
                </p:txBody>
              </p:sp>
            </mc:Choice>
            <mc:Fallback xmlns="">
              <p:sp>
                <p:nvSpPr>
                  <p:cNvPr id="71" name="Rectangle 70">
                    <a:extLst>
                      <a:ext uri="{FF2B5EF4-FFF2-40B4-BE49-F238E27FC236}">
                        <a16:creationId xmlns:a16="http://schemas.microsoft.com/office/drawing/2014/main" id="{1AF290B4-3429-46D0-AF22-2244F01C36B5}"/>
                      </a:ext>
                    </a:extLst>
                  </p:cNvPr>
                  <p:cNvSpPr>
                    <a:spLocks noRot="1" noChangeAspect="1" noMove="1" noResize="1" noEditPoints="1" noAdjustHandles="1" noChangeArrowheads="1" noChangeShapeType="1" noTextEdit="1"/>
                  </p:cNvSpPr>
                  <p:nvPr/>
                </p:nvSpPr>
                <p:spPr>
                  <a:xfrm>
                    <a:off x="1938359" y="4341272"/>
                    <a:ext cx="357727" cy="169277"/>
                  </a:xfrm>
                  <a:prstGeom prst="rect">
                    <a:avLst/>
                  </a:prstGeom>
                  <a:blipFill>
                    <a:blip r:embed="rId8"/>
                    <a:stretch>
                      <a:fillRect l="-8475" r="-15254"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DBB1F302-2B5C-451A-A1A9-E4E314FBB126}"/>
                      </a:ext>
                    </a:extLst>
                  </p:cNvPr>
                  <p:cNvSpPr/>
                  <p:nvPr/>
                </p:nvSpPr>
                <p:spPr>
                  <a:xfrm>
                    <a:off x="2532726" y="4341272"/>
                    <a:ext cx="604460"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𝑝</m:t>
                          </m:r>
                          <m:r>
                            <a:rPr lang="en-US" sz="1100" i="1">
                              <a:latin typeface="Cambria Math" panose="02040503050406030204" pitchFamily="18" charset="0"/>
                            </a:rPr>
                            <m:t>(</m:t>
                          </m:r>
                          <m:r>
                            <a:rPr lang="en-US" sz="1100" b="0" i="1" smtClean="0">
                              <a:latin typeface="Cambria Math" panose="02040503050406030204" pitchFamily="18" charset="0"/>
                            </a:rPr>
                            <m:t>67"|</m:t>
                          </m:r>
                          <m:r>
                            <m:rPr>
                              <m:sty m:val="p"/>
                            </m:rPr>
                            <a:rPr lang="en-US" sz="1100">
                              <a:latin typeface="Cambria Math" panose="02040503050406030204" pitchFamily="18" charset="0"/>
                            </a:rPr>
                            <m:t>M</m:t>
                          </m:r>
                          <m:r>
                            <a:rPr lang="en-US" sz="1100" i="1">
                              <a:latin typeface="Cambria Math" panose="02040503050406030204" pitchFamily="18" charset="0"/>
                            </a:rPr>
                            <m:t>)</m:t>
                          </m:r>
                        </m:oMath>
                      </m:oMathPara>
                    </a14:m>
                    <a:endParaRPr lang="en-US" sz="1100" dirty="0"/>
                  </a:p>
                </p:txBody>
              </p:sp>
            </mc:Choice>
            <mc:Fallback xmlns="">
              <p:sp>
                <p:nvSpPr>
                  <p:cNvPr id="72" name="Rectangle 71">
                    <a:extLst>
                      <a:ext uri="{FF2B5EF4-FFF2-40B4-BE49-F238E27FC236}">
                        <a16:creationId xmlns:a16="http://schemas.microsoft.com/office/drawing/2014/main" id="{DBB1F302-2B5C-451A-A1A9-E4E314FBB126}"/>
                      </a:ext>
                    </a:extLst>
                  </p:cNvPr>
                  <p:cNvSpPr>
                    <a:spLocks noRot="1" noChangeAspect="1" noMove="1" noResize="1" noEditPoints="1" noAdjustHandles="1" noChangeArrowheads="1" noChangeShapeType="1" noTextEdit="1"/>
                  </p:cNvSpPr>
                  <p:nvPr/>
                </p:nvSpPr>
                <p:spPr>
                  <a:xfrm>
                    <a:off x="2532726" y="4341272"/>
                    <a:ext cx="604460" cy="169277"/>
                  </a:xfrm>
                  <a:prstGeom prst="rect">
                    <a:avLst/>
                  </a:prstGeom>
                  <a:blipFill>
                    <a:blip r:embed="rId12"/>
                    <a:stretch>
                      <a:fillRect l="-5000" r="-8000" b="-3571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C9960E7D-B045-48F2-8E72-BBCACF3EC575}"/>
                    </a:ext>
                  </a:extLst>
                </p:cNvPr>
                <p:cNvSpPr/>
                <p:nvPr/>
              </p:nvSpPr>
              <p:spPr>
                <a:xfrm>
                  <a:off x="4645011" y="5752116"/>
                  <a:ext cx="724109" cy="215444"/>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𝑃</m:t>
                        </m:r>
                        <m:r>
                          <a:rPr lang="en-US" sz="1400" i="1" smtClean="0">
                            <a:latin typeface="Cambria Math" panose="02040503050406030204" pitchFamily="18" charset="0"/>
                          </a:rPr>
                          <m:t>(</m:t>
                        </m:r>
                        <m:r>
                          <m:rPr>
                            <m:sty m:val="p"/>
                          </m:rPr>
                          <a:rPr lang="en-US" sz="1400" b="0" i="0" smtClean="0">
                            <a:latin typeface="Cambria Math" panose="02040503050406030204" pitchFamily="18" charset="0"/>
                          </a:rPr>
                          <m:t>F</m:t>
                        </m:r>
                        <m:r>
                          <a:rPr lang="en-US" sz="1400" b="0" i="0" smtClean="0">
                            <a:latin typeface="Cambria Math" panose="02040503050406030204" pitchFamily="18" charset="0"/>
                          </a:rPr>
                          <m:t>|67"</m:t>
                        </m:r>
                        <m:r>
                          <a:rPr lang="en-US" sz="1400" i="1">
                            <a:latin typeface="Cambria Math" panose="02040503050406030204" pitchFamily="18" charset="0"/>
                          </a:rPr>
                          <m:t>)</m:t>
                        </m:r>
                      </m:oMath>
                    </m:oMathPara>
                  </a14:m>
                  <a:endParaRPr lang="en-US" sz="1400" dirty="0"/>
                </a:p>
              </p:txBody>
            </p:sp>
          </mc:Choice>
          <mc:Fallback xmlns="">
            <p:sp>
              <p:nvSpPr>
                <p:cNvPr id="70" name="Rectangle 69">
                  <a:extLst>
                    <a:ext uri="{FF2B5EF4-FFF2-40B4-BE49-F238E27FC236}">
                      <a16:creationId xmlns:a16="http://schemas.microsoft.com/office/drawing/2014/main" id="{C9960E7D-B045-48F2-8E72-BBCACF3EC575}"/>
                    </a:ext>
                  </a:extLst>
                </p:cNvPr>
                <p:cNvSpPr>
                  <a:spLocks noRot="1" noChangeAspect="1" noMove="1" noResize="1" noEditPoints="1" noAdjustHandles="1" noChangeArrowheads="1" noChangeShapeType="1" noTextEdit="1"/>
                </p:cNvSpPr>
                <p:nvPr/>
              </p:nvSpPr>
              <p:spPr>
                <a:xfrm>
                  <a:off x="4645011" y="5752116"/>
                  <a:ext cx="724109" cy="215444"/>
                </a:xfrm>
                <a:prstGeom prst="rect">
                  <a:avLst/>
                </a:prstGeom>
                <a:blipFill>
                  <a:blip r:embed="rId15"/>
                  <a:stretch>
                    <a:fillRect l="-5042" r="-7563" b="-30556"/>
                  </a:stretch>
                </a:blipFill>
              </p:spPr>
              <p:txBody>
                <a:bodyPr/>
                <a:lstStyle/>
                <a:p>
                  <a:r>
                    <a:rPr lang="en-US">
                      <a:noFill/>
                    </a:rPr>
                    <a:t> </a:t>
                  </a:r>
                </a:p>
              </p:txBody>
            </p:sp>
          </mc:Fallback>
        </mc:AlternateContent>
      </p:grpSp>
      <p:grpSp>
        <p:nvGrpSpPr>
          <p:cNvPr id="77" name="EM numbers">
            <a:extLst>
              <a:ext uri="{FF2B5EF4-FFF2-40B4-BE49-F238E27FC236}">
                <a16:creationId xmlns:a16="http://schemas.microsoft.com/office/drawing/2014/main" id="{67C496AB-5C97-4753-87A1-D0DE6C60975D}"/>
              </a:ext>
            </a:extLst>
          </p:cNvPr>
          <p:cNvGrpSpPr/>
          <p:nvPr/>
        </p:nvGrpSpPr>
        <p:grpSpPr>
          <a:xfrm>
            <a:off x="3835594" y="5592329"/>
            <a:ext cx="3782925" cy="620598"/>
            <a:chOff x="1088570" y="5441059"/>
            <a:chExt cx="3782925" cy="620598"/>
          </a:xfrm>
          <a:noFill/>
        </p:grpSpPr>
        <p:grpSp>
          <p:nvGrpSpPr>
            <p:cNvPr id="78" name="Group 77">
              <a:extLst>
                <a:ext uri="{FF2B5EF4-FFF2-40B4-BE49-F238E27FC236}">
                  <a16:creationId xmlns:a16="http://schemas.microsoft.com/office/drawing/2014/main" id="{84F6FE8F-19EE-4975-ABC2-A7632885EE53}"/>
                </a:ext>
              </a:extLst>
            </p:cNvPr>
            <p:cNvGrpSpPr/>
            <p:nvPr/>
          </p:nvGrpSpPr>
          <p:grpSpPr>
            <a:xfrm>
              <a:off x="1088570" y="5441059"/>
              <a:ext cx="2733281" cy="620598"/>
              <a:chOff x="1088570" y="5441059"/>
              <a:chExt cx="2733281" cy="620598"/>
            </a:xfrm>
            <a:grpFill/>
          </p:grpSpPr>
          <p:grpSp>
            <p:nvGrpSpPr>
              <p:cNvPr id="80" name="Group 79">
                <a:extLst>
                  <a:ext uri="{FF2B5EF4-FFF2-40B4-BE49-F238E27FC236}">
                    <a16:creationId xmlns:a16="http://schemas.microsoft.com/office/drawing/2014/main" id="{9666707A-DCF5-4E60-A89C-D75C73BF3E80}"/>
                  </a:ext>
                </a:extLst>
              </p:cNvPr>
              <p:cNvGrpSpPr/>
              <p:nvPr/>
            </p:nvGrpSpPr>
            <p:grpSpPr>
              <a:xfrm>
                <a:off x="2016290" y="5441059"/>
                <a:ext cx="1096106" cy="215444"/>
                <a:chOff x="1934481" y="3800607"/>
                <a:chExt cx="1096106" cy="215444"/>
              </a:xfrm>
              <a:grpFill/>
            </p:grpSpPr>
            <p:sp>
              <p:nvSpPr>
                <p:cNvPr id="88" name="TextBox 87">
                  <a:extLst>
                    <a:ext uri="{FF2B5EF4-FFF2-40B4-BE49-F238E27FC236}">
                      <a16:creationId xmlns:a16="http://schemas.microsoft.com/office/drawing/2014/main" id="{779BE57B-8419-4623-9D36-688F898D5C25}"/>
                    </a:ext>
                  </a:extLst>
                </p:cNvPr>
                <p:cNvSpPr txBox="1"/>
                <p:nvPr/>
              </p:nvSpPr>
              <p:spPr>
                <a:xfrm>
                  <a:off x="1934481" y="3800607"/>
                  <a:ext cx="365485" cy="215444"/>
                </a:xfrm>
                <a:prstGeom prst="rect">
                  <a:avLst/>
                </a:prstGeom>
                <a:grpFill/>
              </p:spPr>
              <p:txBody>
                <a:bodyPr wrap="none" lIns="0" tIns="0" rIns="0" bIns="0" rtlCol="0">
                  <a:spAutoFit/>
                </a:bodyPr>
                <a:lstStyle/>
                <a:p>
                  <a:r>
                    <a:rPr lang="en-US" sz="1400" dirty="0"/>
                    <a:t>8600</a:t>
                  </a:r>
                </a:p>
              </p:txBody>
            </p:sp>
            <p:sp>
              <p:nvSpPr>
                <p:cNvPr id="89" name="TextBox 88">
                  <a:extLst>
                    <a:ext uri="{FF2B5EF4-FFF2-40B4-BE49-F238E27FC236}">
                      <a16:creationId xmlns:a16="http://schemas.microsoft.com/office/drawing/2014/main" id="{B6A07DDB-FE5D-4D7B-930D-8902A227C8CD}"/>
                    </a:ext>
                  </a:extLst>
                </p:cNvPr>
                <p:cNvSpPr txBox="1"/>
                <p:nvPr/>
              </p:nvSpPr>
              <p:spPr>
                <a:xfrm>
                  <a:off x="2528847" y="3800607"/>
                  <a:ext cx="501740" cy="215444"/>
                </a:xfrm>
                <a:prstGeom prst="rect">
                  <a:avLst/>
                </a:prstGeom>
                <a:grpFill/>
              </p:spPr>
              <p:txBody>
                <a:bodyPr wrap="none" lIns="0" tIns="0" rIns="0" bIns="0" rtlCol="0">
                  <a:spAutoFit/>
                </a:bodyPr>
                <a:lstStyle/>
                <a:p>
                  <a:r>
                    <a:rPr lang="en-US" sz="1400" dirty="0"/>
                    <a:t>0.0704</a:t>
                  </a:r>
                </a:p>
              </p:txBody>
            </p:sp>
          </p:grpSp>
          <p:grpSp>
            <p:nvGrpSpPr>
              <p:cNvPr id="81" name="Group 80">
                <a:extLst>
                  <a:ext uri="{FF2B5EF4-FFF2-40B4-BE49-F238E27FC236}">
                    <a16:creationId xmlns:a16="http://schemas.microsoft.com/office/drawing/2014/main" id="{CF2D7CEB-A7C3-4041-A875-69FCE229F1F6}"/>
                  </a:ext>
                </a:extLst>
              </p:cNvPr>
              <p:cNvGrpSpPr/>
              <p:nvPr/>
            </p:nvGrpSpPr>
            <p:grpSpPr>
              <a:xfrm>
                <a:off x="1088570" y="5846213"/>
                <a:ext cx="2733281" cy="215444"/>
                <a:chOff x="1088570" y="5846213"/>
                <a:chExt cx="2733281" cy="215444"/>
              </a:xfrm>
              <a:grpFill/>
            </p:grpSpPr>
            <p:grpSp>
              <p:nvGrpSpPr>
                <p:cNvPr id="82" name="Group 81">
                  <a:extLst>
                    <a:ext uri="{FF2B5EF4-FFF2-40B4-BE49-F238E27FC236}">
                      <a16:creationId xmlns:a16="http://schemas.microsoft.com/office/drawing/2014/main" id="{9CEF6167-7445-4805-BF85-A93CE90CC387}"/>
                    </a:ext>
                  </a:extLst>
                </p:cNvPr>
                <p:cNvGrpSpPr/>
                <p:nvPr/>
              </p:nvGrpSpPr>
              <p:grpSpPr>
                <a:xfrm>
                  <a:off x="1088570" y="5846213"/>
                  <a:ext cx="1096106" cy="215444"/>
                  <a:chOff x="1934481" y="3800607"/>
                  <a:chExt cx="1096106" cy="215444"/>
                </a:xfrm>
                <a:grpFill/>
              </p:grpSpPr>
              <p:sp>
                <p:nvSpPr>
                  <p:cNvPr id="86" name="TextBox 85">
                    <a:extLst>
                      <a:ext uri="{FF2B5EF4-FFF2-40B4-BE49-F238E27FC236}">
                        <a16:creationId xmlns:a16="http://schemas.microsoft.com/office/drawing/2014/main" id="{9B5BF33B-3E7F-4EC9-8692-1D304BEEAEDF}"/>
                      </a:ext>
                    </a:extLst>
                  </p:cNvPr>
                  <p:cNvSpPr txBox="1"/>
                  <p:nvPr/>
                </p:nvSpPr>
                <p:spPr>
                  <a:xfrm>
                    <a:off x="1934481" y="3800607"/>
                    <a:ext cx="365485" cy="215444"/>
                  </a:xfrm>
                  <a:prstGeom prst="rect">
                    <a:avLst/>
                  </a:prstGeom>
                  <a:grpFill/>
                </p:spPr>
                <p:txBody>
                  <a:bodyPr wrap="none" lIns="0" tIns="0" rIns="0" bIns="0" rtlCol="0">
                    <a:spAutoFit/>
                  </a:bodyPr>
                  <a:lstStyle/>
                  <a:p>
                    <a:r>
                      <a:rPr lang="en-US" sz="1400" dirty="0"/>
                      <a:t>1400</a:t>
                    </a:r>
                  </a:p>
                </p:txBody>
              </p:sp>
              <p:sp>
                <p:nvSpPr>
                  <p:cNvPr id="87" name="TextBox 86">
                    <a:extLst>
                      <a:ext uri="{FF2B5EF4-FFF2-40B4-BE49-F238E27FC236}">
                        <a16:creationId xmlns:a16="http://schemas.microsoft.com/office/drawing/2014/main" id="{F8F62A82-DCAE-4189-B6CA-56C512E5CAE2}"/>
                      </a:ext>
                    </a:extLst>
                  </p:cNvPr>
                  <p:cNvSpPr txBox="1"/>
                  <p:nvPr/>
                </p:nvSpPr>
                <p:spPr>
                  <a:xfrm>
                    <a:off x="2528847" y="3800607"/>
                    <a:ext cx="501740" cy="215444"/>
                  </a:xfrm>
                  <a:prstGeom prst="rect">
                    <a:avLst/>
                  </a:prstGeom>
                  <a:grpFill/>
                </p:spPr>
                <p:txBody>
                  <a:bodyPr wrap="none" lIns="0" tIns="0" rIns="0" bIns="0" rtlCol="0">
                    <a:spAutoFit/>
                  </a:bodyPr>
                  <a:lstStyle/>
                  <a:p>
                    <a:r>
                      <a:rPr lang="en-US" sz="1400" dirty="0"/>
                      <a:t>0.1028</a:t>
                    </a:r>
                  </a:p>
                </p:txBody>
              </p:sp>
            </p:grpSp>
            <p:grpSp>
              <p:nvGrpSpPr>
                <p:cNvPr id="83" name="Group 82">
                  <a:extLst>
                    <a:ext uri="{FF2B5EF4-FFF2-40B4-BE49-F238E27FC236}">
                      <a16:creationId xmlns:a16="http://schemas.microsoft.com/office/drawing/2014/main" id="{9A5FAA92-F1DE-42FD-97EA-F4405CF37214}"/>
                    </a:ext>
                  </a:extLst>
                </p:cNvPr>
                <p:cNvGrpSpPr/>
                <p:nvPr/>
              </p:nvGrpSpPr>
              <p:grpSpPr>
                <a:xfrm>
                  <a:off x="2722782" y="5846213"/>
                  <a:ext cx="1099069" cy="215444"/>
                  <a:chOff x="1935686" y="3290718"/>
                  <a:chExt cx="1099069" cy="215444"/>
                </a:xfrm>
                <a:grpFill/>
              </p:grpSpPr>
              <p:sp>
                <p:nvSpPr>
                  <p:cNvPr id="84" name="TextBox 83">
                    <a:extLst>
                      <a:ext uri="{FF2B5EF4-FFF2-40B4-BE49-F238E27FC236}">
                        <a16:creationId xmlns:a16="http://schemas.microsoft.com/office/drawing/2014/main" id="{89E8C015-95F6-4D92-9F27-7919223D333D}"/>
                      </a:ext>
                    </a:extLst>
                  </p:cNvPr>
                  <p:cNvSpPr txBox="1"/>
                  <p:nvPr/>
                </p:nvSpPr>
                <p:spPr>
                  <a:xfrm>
                    <a:off x="1935686" y="3290718"/>
                    <a:ext cx="365485" cy="215444"/>
                  </a:xfrm>
                  <a:prstGeom prst="rect">
                    <a:avLst/>
                  </a:prstGeom>
                  <a:grpFill/>
                </p:spPr>
                <p:txBody>
                  <a:bodyPr wrap="none" lIns="0" tIns="0" rIns="0" bIns="0" rtlCol="0">
                    <a:spAutoFit/>
                  </a:bodyPr>
                  <a:lstStyle/>
                  <a:p>
                    <a:r>
                      <a:rPr lang="en-US" sz="1400" dirty="0"/>
                      <a:t>8600</a:t>
                    </a:r>
                  </a:p>
                </p:txBody>
              </p:sp>
              <p:sp>
                <p:nvSpPr>
                  <p:cNvPr id="85" name="TextBox 84">
                    <a:extLst>
                      <a:ext uri="{FF2B5EF4-FFF2-40B4-BE49-F238E27FC236}">
                        <a16:creationId xmlns:a16="http://schemas.microsoft.com/office/drawing/2014/main" id="{F5A0D44C-7A2F-47AA-AC44-4986CB037005}"/>
                      </a:ext>
                    </a:extLst>
                  </p:cNvPr>
                  <p:cNvSpPr txBox="1"/>
                  <p:nvPr/>
                </p:nvSpPr>
                <p:spPr>
                  <a:xfrm>
                    <a:off x="2533015" y="3290718"/>
                    <a:ext cx="501740" cy="215444"/>
                  </a:xfrm>
                  <a:prstGeom prst="rect">
                    <a:avLst/>
                  </a:prstGeom>
                  <a:grpFill/>
                </p:spPr>
                <p:txBody>
                  <a:bodyPr wrap="none" lIns="0" tIns="0" rIns="0" bIns="0" rtlCol="0">
                    <a:spAutoFit/>
                  </a:bodyPr>
                  <a:lstStyle/>
                  <a:p>
                    <a:r>
                      <a:rPr lang="en-US" sz="1400" dirty="0"/>
                      <a:t>0.0704</a:t>
                    </a:r>
                  </a:p>
                </p:txBody>
              </p:sp>
            </p:grpSp>
          </p:grpSp>
        </p:grpSp>
        <p:sp>
          <p:nvSpPr>
            <p:cNvPr id="79" name="TextBox 78">
              <a:extLst>
                <a:ext uri="{FF2B5EF4-FFF2-40B4-BE49-F238E27FC236}">
                  <a16:creationId xmlns:a16="http://schemas.microsoft.com/office/drawing/2014/main" id="{1059DEC4-04CE-4A49-8C65-82DAD9C47B82}"/>
                </a:ext>
              </a:extLst>
            </p:cNvPr>
            <p:cNvSpPr txBox="1"/>
            <p:nvPr/>
          </p:nvSpPr>
          <p:spPr>
            <a:xfrm>
              <a:off x="4552497" y="5643636"/>
              <a:ext cx="318998" cy="215444"/>
            </a:xfrm>
            <a:prstGeom prst="rect">
              <a:avLst/>
            </a:prstGeom>
            <a:grpFill/>
          </p:spPr>
          <p:txBody>
            <a:bodyPr wrap="none" lIns="0" tIns="0" rIns="0" bIns="0" rtlCol="0">
              <a:spAutoFit/>
            </a:bodyPr>
            <a:lstStyle/>
            <a:p>
              <a:r>
                <a:rPr lang="en-US" sz="1400" dirty="0"/>
                <a:t>0.81</a:t>
              </a:r>
            </a:p>
          </p:txBody>
        </p:sp>
      </p:grpSp>
      <p:grpSp>
        <p:nvGrpSpPr>
          <p:cNvPr id="90" name="EF numbers">
            <a:extLst>
              <a:ext uri="{FF2B5EF4-FFF2-40B4-BE49-F238E27FC236}">
                <a16:creationId xmlns:a16="http://schemas.microsoft.com/office/drawing/2014/main" id="{19F27E27-EC2A-417E-B052-A5D77A08C73C}"/>
              </a:ext>
            </a:extLst>
          </p:cNvPr>
          <p:cNvGrpSpPr/>
          <p:nvPr/>
        </p:nvGrpSpPr>
        <p:grpSpPr>
          <a:xfrm>
            <a:off x="3835594" y="4631103"/>
            <a:ext cx="3782925" cy="620598"/>
            <a:chOff x="1088570" y="5441059"/>
            <a:chExt cx="3782925" cy="620598"/>
          </a:xfrm>
          <a:noFill/>
        </p:grpSpPr>
        <p:grpSp>
          <p:nvGrpSpPr>
            <p:cNvPr id="91" name="Group 90">
              <a:extLst>
                <a:ext uri="{FF2B5EF4-FFF2-40B4-BE49-F238E27FC236}">
                  <a16:creationId xmlns:a16="http://schemas.microsoft.com/office/drawing/2014/main" id="{C8095479-7A76-4E35-9EE2-046532DEB19C}"/>
                </a:ext>
              </a:extLst>
            </p:cNvPr>
            <p:cNvGrpSpPr/>
            <p:nvPr/>
          </p:nvGrpSpPr>
          <p:grpSpPr>
            <a:xfrm>
              <a:off x="1088570" y="5441059"/>
              <a:ext cx="2733281" cy="620598"/>
              <a:chOff x="1088570" y="5441059"/>
              <a:chExt cx="2733281" cy="620598"/>
            </a:xfrm>
            <a:grpFill/>
          </p:grpSpPr>
          <p:grpSp>
            <p:nvGrpSpPr>
              <p:cNvPr id="93" name="Group 92">
                <a:extLst>
                  <a:ext uri="{FF2B5EF4-FFF2-40B4-BE49-F238E27FC236}">
                    <a16:creationId xmlns:a16="http://schemas.microsoft.com/office/drawing/2014/main" id="{72E071D0-9796-4348-8F7B-B3A723E58DFA}"/>
                  </a:ext>
                </a:extLst>
              </p:cNvPr>
              <p:cNvGrpSpPr/>
              <p:nvPr/>
            </p:nvGrpSpPr>
            <p:grpSpPr>
              <a:xfrm>
                <a:off x="2016290" y="5441059"/>
                <a:ext cx="1096106" cy="215444"/>
                <a:chOff x="1934481" y="3800607"/>
                <a:chExt cx="1096106" cy="215444"/>
              </a:xfrm>
              <a:grpFill/>
            </p:grpSpPr>
            <p:sp>
              <p:nvSpPr>
                <p:cNvPr id="101" name="TextBox 100">
                  <a:extLst>
                    <a:ext uri="{FF2B5EF4-FFF2-40B4-BE49-F238E27FC236}">
                      <a16:creationId xmlns:a16="http://schemas.microsoft.com/office/drawing/2014/main" id="{A336924E-BE7F-4B5B-AB9E-23AAEDD489BC}"/>
                    </a:ext>
                  </a:extLst>
                </p:cNvPr>
                <p:cNvSpPr txBox="1"/>
                <p:nvPr/>
              </p:nvSpPr>
              <p:spPr>
                <a:xfrm>
                  <a:off x="1934481" y="3800607"/>
                  <a:ext cx="365485" cy="215444"/>
                </a:xfrm>
                <a:prstGeom prst="rect">
                  <a:avLst/>
                </a:prstGeom>
                <a:grpFill/>
              </p:spPr>
              <p:txBody>
                <a:bodyPr wrap="none" lIns="0" tIns="0" rIns="0" bIns="0" rtlCol="0">
                  <a:spAutoFit/>
                </a:bodyPr>
                <a:lstStyle/>
                <a:p>
                  <a:r>
                    <a:rPr lang="en-US" sz="1400" dirty="0"/>
                    <a:t>1400</a:t>
                  </a:r>
                </a:p>
              </p:txBody>
            </p:sp>
            <p:sp>
              <p:nvSpPr>
                <p:cNvPr id="102" name="TextBox 101">
                  <a:extLst>
                    <a:ext uri="{FF2B5EF4-FFF2-40B4-BE49-F238E27FC236}">
                      <a16:creationId xmlns:a16="http://schemas.microsoft.com/office/drawing/2014/main" id="{8D59DA56-1064-4712-8E43-7BFC5B132C23}"/>
                    </a:ext>
                  </a:extLst>
                </p:cNvPr>
                <p:cNvSpPr txBox="1"/>
                <p:nvPr/>
              </p:nvSpPr>
              <p:spPr>
                <a:xfrm>
                  <a:off x="2528847" y="3800607"/>
                  <a:ext cx="501740" cy="215444"/>
                </a:xfrm>
                <a:prstGeom prst="rect">
                  <a:avLst/>
                </a:prstGeom>
                <a:grpFill/>
              </p:spPr>
              <p:txBody>
                <a:bodyPr wrap="none" lIns="0" tIns="0" rIns="0" bIns="0" rtlCol="0">
                  <a:spAutoFit/>
                </a:bodyPr>
                <a:lstStyle/>
                <a:p>
                  <a:r>
                    <a:rPr lang="en-US" sz="1400" dirty="0"/>
                    <a:t>0.1028</a:t>
                  </a:r>
                </a:p>
              </p:txBody>
            </p:sp>
          </p:grpSp>
          <p:grpSp>
            <p:nvGrpSpPr>
              <p:cNvPr id="94" name="Group 93">
                <a:extLst>
                  <a:ext uri="{FF2B5EF4-FFF2-40B4-BE49-F238E27FC236}">
                    <a16:creationId xmlns:a16="http://schemas.microsoft.com/office/drawing/2014/main" id="{DB23DEB3-5725-4A4F-BC11-9CA65702AAAD}"/>
                  </a:ext>
                </a:extLst>
              </p:cNvPr>
              <p:cNvGrpSpPr/>
              <p:nvPr/>
            </p:nvGrpSpPr>
            <p:grpSpPr>
              <a:xfrm>
                <a:off x="1088570" y="5846213"/>
                <a:ext cx="2733281" cy="215444"/>
                <a:chOff x="1088570" y="5846213"/>
                <a:chExt cx="2733281" cy="215444"/>
              </a:xfrm>
              <a:grpFill/>
            </p:grpSpPr>
            <p:grpSp>
              <p:nvGrpSpPr>
                <p:cNvPr id="95" name="Group 94">
                  <a:extLst>
                    <a:ext uri="{FF2B5EF4-FFF2-40B4-BE49-F238E27FC236}">
                      <a16:creationId xmlns:a16="http://schemas.microsoft.com/office/drawing/2014/main" id="{5FEB4673-1948-4899-8224-CE11DD1A7B9B}"/>
                    </a:ext>
                  </a:extLst>
                </p:cNvPr>
                <p:cNvGrpSpPr/>
                <p:nvPr/>
              </p:nvGrpSpPr>
              <p:grpSpPr>
                <a:xfrm>
                  <a:off x="1088570" y="5846213"/>
                  <a:ext cx="1096106" cy="215444"/>
                  <a:chOff x="1934481" y="3800607"/>
                  <a:chExt cx="1096106" cy="215444"/>
                </a:xfrm>
                <a:grpFill/>
              </p:grpSpPr>
              <p:sp>
                <p:nvSpPr>
                  <p:cNvPr id="99" name="TextBox 98">
                    <a:extLst>
                      <a:ext uri="{FF2B5EF4-FFF2-40B4-BE49-F238E27FC236}">
                        <a16:creationId xmlns:a16="http://schemas.microsoft.com/office/drawing/2014/main" id="{D70D4EBC-D06C-492B-A3A8-22F9996FEA71}"/>
                      </a:ext>
                    </a:extLst>
                  </p:cNvPr>
                  <p:cNvSpPr txBox="1"/>
                  <p:nvPr/>
                </p:nvSpPr>
                <p:spPr>
                  <a:xfrm>
                    <a:off x="1934481" y="3800607"/>
                    <a:ext cx="365485" cy="215444"/>
                  </a:xfrm>
                  <a:prstGeom prst="rect">
                    <a:avLst/>
                  </a:prstGeom>
                  <a:grpFill/>
                </p:spPr>
                <p:txBody>
                  <a:bodyPr wrap="none" lIns="0" tIns="0" rIns="0" bIns="0" rtlCol="0">
                    <a:spAutoFit/>
                  </a:bodyPr>
                  <a:lstStyle/>
                  <a:p>
                    <a:r>
                      <a:rPr lang="en-US" sz="1400" dirty="0"/>
                      <a:t>1400</a:t>
                    </a:r>
                  </a:p>
                </p:txBody>
              </p:sp>
              <p:sp>
                <p:nvSpPr>
                  <p:cNvPr id="100" name="TextBox 99">
                    <a:extLst>
                      <a:ext uri="{FF2B5EF4-FFF2-40B4-BE49-F238E27FC236}">
                        <a16:creationId xmlns:a16="http://schemas.microsoft.com/office/drawing/2014/main" id="{ACB7C500-46A8-484F-8CAD-3314251ED750}"/>
                      </a:ext>
                    </a:extLst>
                  </p:cNvPr>
                  <p:cNvSpPr txBox="1"/>
                  <p:nvPr/>
                </p:nvSpPr>
                <p:spPr>
                  <a:xfrm>
                    <a:off x="2528847" y="3800607"/>
                    <a:ext cx="501740" cy="215444"/>
                  </a:xfrm>
                  <a:prstGeom prst="rect">
                    <a:avLst/>
                  </a:prstGeom>
                  <a:grpFill/>
                </p:spPr>
                <p:txBody>
                  <a:bodyPr wrap="none" lIns="0" tIns="0" rIns="0" bIns="0" rtlCol="0">
                    <a:spAutoFit/>
                  </a:bodyPr>
                  <a:lstStyle/>
                  <a:p>
                    <a:r>
                      <a:rPr lang="en-US" sz="1400" dirty="0"/>
                      <a:t>0.1028</a:t>
                    </a:r>
                  </a:p>
                </p:txBody>
              </p:sp>
            </p:grpSp>
            <p:grpSp>
              <p:nvGrpSpPr>
                <p:cNvPr id="96" name="Group 95">
                  <a:extLst>
                    <a:ext uri="{FF2B5EF4-FFF2-40B4-BE49-F238E27FC236}">
                      <a16:creationId xmlns:a16="http://schemas.microsoft.com/office/drawing/2014/main" id="{DD79D238-7A84-4F1E-828A-DE9EEB2A91CA}"/>
                    </a:ext>
                  </a:extLst>
                </p:cNvPr>
                <p:cNvGrpSpPr/>
                <p:nvPr/>
              </p:nvGrpSpPr>
              <p:grpSpPr>
                <a:xfrm>
                  <a:off x="2722782" y="5846213"/>
                  <a:ext cx="1099069" cy="215444"/>
                  <a:chOff x="1935686" y="3290718"/>
                  <a:chExt cx="1099069" cy="215444"/>
                </a:xfrm>
                <a:grpFill/>
              </p:grpSpPr>
              <p:sp>
                <p:nvSpPr>
                  <p:cNvPr id="97" name="TextBox 96">
                    <a:extLst>
                      <a:ext uri="{FF2B5EF4-FFF2-40B4-BE49-F238E27FC236}">
                        <a16:creationId xmlns:a16="http://schemas.microsoft.com/office/drawing/2014/main" id="{F75AAE64-BF8F-42EB-91FE-64115D53A847}"/>
                      </a:ext>
                    </a:extLst>
                  </p:cNvPr>
                  <p:cNvSpPr txBox="1"/>
                  <p:nvPr/>
                </p:nvSpPr>
                <p:spPr>
                  <a:xfrm>
                    <a:off x="1935686" y="3290718"/>
                    <a:ext cx="365485" cy="215444"/>
                  </a:xfrm>
                  <a:prstGeom prst="rect">
                    <a:avLst/>
                  </a:prstGeom>
                  <a:grpFill/>
                </p:spPr>
                <p:txBody>
                  <a:bodyPr wrap="none" lIns="0" tIns="0" rIns="0" bIns="0" rtlCol="0">
                    <a:spAutoFit/>
                  </a:bodyPr>
                  <a:lstStyle/>
                  <a:p>
                    <a:r>
                      <a:rPr lang="en-US" sz="1400" dirty="0"/>
                      <a:t>8600</a:t>
                    </a:r>
                  </a:p>
                </p:txBody>
              </p:sp>
              <p:sp>
                <p:nvSpPr>
                  <p:cNvPr id="98" name="TextBox 97">
                    <a:extLst>
                      <a:ext uri="{FF2B5EF4-FFF2-40B4-BE49-F238E27FC236}">
                        <a16:creationId xmlns:a16="http://schemas.microsoft.com/office/drawing/2014/main" id="{F6317ABB-E47F-42E6-A6D8-845AF2D9586A}"/>
                      </a:ext>
                    </a:extLst>
                  </p:cNvPr>
                  <p:cNvSpPr txBox="1"/>
                  <p:nvPr/>
                </p:nvSpPr>
                <p:spPr>
                  <a:xfrm>
                    <a:off x="2533015" y="3290718"/>
                    <a:ext cx="501740" cy="215444"/>
                  </a:xfrm>
                  <a:prstGeom prst="rect">
                    <a:avLst/>
                  </a:prstGeom>
                  <a:grpFill/>
                </p:spPr>
                <p:txBody>
                  <a:bodyPr wrap="none" lIns="0" tIns="0" rIns="0" bIns="0" rtlCol="0">
                    <a:spAutoFit/>
                  </a:bodyPr>
                  <a:lstStyle/>
                  <a:p>
                    <a:r>
                      <a:rPr lang="en-US" sz="1400" dirty="0"/>
                      <a:t>0.0704</a:t>
                    </a:r>
                  </a:p>
                </p:txBody>
              </p:sp>
            </p:grpSp>
          </p:grpSp>
        </p:grpSp>
        <p:sp>
          <p:nvSpPr>
            <p:cNvPr id="92" name="TextBox 91">
              <a:extLst>
                <a:ext uri="{FF2B5EF4-FFF2-40B4-BE49-F238E27FC236}">
                  <a16:creationId xmlns:a16="http://schemas.microsoft.com/office/drawing/2014/main" id="{BAB54626-5F30-4B2E-B105-D8596F283CB9}"/>
                </a:ext>
              </a:extLst>
            </p:cNvPr>
            <p:cNvSpPr txBox="1"/>
            <p:nvPr/>
          </p:nvSpPr>
          <p:spPr>
            <a:xfrm>
              <a:off x="4552497" y="5643636"/>
              <a:ext cx="318998" cy="215444"/>
            </a:xfrm>
            <a:prstGeom prst="rect">
              <a:avLst/>
            </a:prstGeom>
            <a:grpFill/>
          </p:spPr>
          <p:txBody>
            <a:bodyPr wrap="none" lIns="0" tIns="0" rIns="0" bIns="0" rtlCol="0">
              <a:spAutoFit/>
            </a:bodyPr>
            <a:lstStyle/>
            <a:p>
              <a:r>
                <a:rPr lang="en-US" sz="1400" dirty="0"/>
                <a:t>0.19</a:t>
              </a:r>
            </a:p>
          </p:txBody>
        </p:sp>
      </p:grpSp>
      <p:grpSp>
        <p:nvGrpSpPr>
          <p:cNvPr id="103" name="Scaffold M">
            <a:extLst>
              <a:ext uri="{FF2B5EF4-FFF2-40B4-BE49-F238E27FC236}">
                <a16:creationId xmlns:a16="http://schemas.microsoft.com/office/drawing/2014/main" id="{07B7807E-4FD6-43A1-B0C3-F1D82826BEC7}"/>
              </a:ext>
            </a:extLst>
          </p:cNvPr>
          <p:cNvGrpSpPr/>
          <p:nvPr>
            <p:custDataLst>
              <p:custData r:id="rId1"/>
            </p:custDataLst>
          </p:nvPr>
        </p:nvGrpSpPr>
        <p:grpSpPr>
          <a:xfrm>
            <a:off x="3505701" y="5592329"/>
            <a:ext cx="3769278" cy="620598"/>
            <a:chOff x="754435" y="5441059"/>
            <a:chExt cx="3769278" cy="620598"/>
          </a:xfrm>
          <a:noFill/>
        </p:grpSpPr>
        <p:grpSp>
          <p:nvGrpSpPr>
            <p:cNvPr id="104" name="Group 103">
              <a:extLst>
                <a:ext uri="{FF2B5EF4-FFF2-40B4-BE49-F238E27FC236}">
                  <a16:creationId xmlns:a16="http://schemas.microsoft.com/office/drawing/2014/main" id="{7216ABF6-DD6D-4D9C-9B51-EAC7EA74487B}"/>
                </a:ext>
              </a:extLst>
            </p:cNvPr>
            <p:cNvGrpSpPr/>
            <p:nvPr/>
          </p:nvGrpSpPr>
          <p:grpSpPr>
            <a:xfrm>
              <a:off x="754435" y="5441059"/>
              <a:ext cx="3237847" cy="620598"/>
              <a:chOff x="754435" y="5441059"/>
              <a:chExt cx="3237847" cy="620598"/>
            </a:xfrm>
            <a:grpFill/>
          </p:grpSpPr>
          <p:sp>
            <p:nvSpPr>
              <p:cNvPr id="106" name="TextBox 105">
                <a:extLst>
                  <a:ext uri="{FF2B5EF4-FFF2-40B4-BE49-F238E27FC236}">
                    <a16:creationId xmlns:a16="http://schemas.microsoft.com/office/drawing/2014/main" id="{915B71D9-68AC-47CE-BD80-FBE9D37BDAF7}"/>
                  </a:ext>
                </a:extLst>
              </p:cNvPr>
              <p:cNvSpPr txBox="1"/>
              <p:nvPr/>
            </p:nvSpPr>
            <p:spPr>
              <a:xfrm>
                <a:off x="754435" y="5548781"/>
                <a:ext cx="153888" cy="369332"/>
              </a:xfrm>
              <a:prstGeom prst="rect">
                <a:avLst/>
              </a:prstGeom>
              <a:grpFill/>
            </p:spPr>
            <p:txBody>
              <a:bodyPr wrap="none" lIns="0" tIns="0" rIns="0" bIns="0" rtlCol="0">
                <a:spAutoFit/>
              </a:bodyPr>
              <a:lstStyle/>
              <a:p>
                <a:r>
                  <a:rPr lang="en-US" sz="2400" dirty="0"/>
                  <a:t>=</a:t>
                </a:r>
              </a:p>
            </p:txBody>
          </p:sp>
          <p:cxnSp>
            <p:nvCxnSpPr>
              <p:cNvPr id="107" name="Straight Connector 106">
                <a:extLst>
                  <a:ext uri="{FF2B5EF4-FFF2-40B4-BE49-F238E27FC236}">
                    <a16:creationId xmlns:a16="http://schemas.microsoft.com/office/drawing/2014/main" id="{EA965E83-B8DD-4308-85FB-6E7B78E472D5}"/>
                  </a:ext>
                </a:extLst>
              </p:cNvPr>
              <p:cNvCxnSpPr>
                <a:cxnSpLocks/>
              </p:cNvCxnSpPr>
              <p:nvPr/>
            </p:nvCxnSpPr>
            <p:spPr>
              <a:xfrm>
                <a:off x="1013012" y="5751358"/>
                <a:ext cx="297927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52555FC9-577B-4914-8F86-FE719B619CC3}"/>
                  </a:ext>
                </a:extLst>
              </p:cNvPr>
              <p:cNvSpPr txBox="1"/>
              <p:nvPr/>
            </p:nvSpPr>
            <p:spPr>
              <a:xfrm>
                <a:off x="2453596" y="5441059"/>
                <a:ext cx="89768" cy="215444"/>
              </a:xfrm>
              <a:prstGeom prst="rect">
                <a:avLst/>
              </a:prstGeom>
              <a:grpFill/>
            </p:spPr>
            <p:txBody>
              <a:bodyPr wrap="none" lIns="0" tIns="0" rIns="0" bIns="0" rtlCol="0">
                <a:spAutoFit/>
              </a:bodyPr>
              <a:lstStyle/>
              <a:p>
                <a:r>
                  <a:rPr lang="en-US" sz="1400" dirty="0"/>
                  <a:t>×</a:t>
                </a:r>
              </a:p>
            </p:txBody>
          </p:sp>
          <p:grpSp>
            <p:nvGrpSpPr>
              <p:cNvPr id="109" name="Group 108">
                <a:extLst>
                  <a:ext uri="{FF2B5EF4-FFF2-40B4-BE49-F238E27FC236}">
                    <a16:creationId xmlns:a16="http://schemas.microsoft.com/office/drawing/2014/main" id="{CD033D98-073B-4CC7-88F4-0813DF0AC7DC}"/>
                  </a:ext>
                </a:extLst>
              </p:cNvPr>
              <p:cNvGrpSpPr/>
              <p:nvPr/>
            </p:nvGrpSpPr>
            <p:grpSpPr>
              <a:xfrm>
                <a:off x="1525876" y="5846213"/>
                <a:ext cx="1722775" cy="215444"/>
                <a:chOff x="1525876" y="5846213"/>
                <a:chExt cx="1722775" cy="215444"/>
              </a:xfrm>
              <a:grpFill/>
            </p:grpSpPr>
            <p:sp>
              <p:nvSpPr>
                <p:cNvPr id="110" name="TextBox 109">
                  <a:extLst>
                    <a:ext uri="{FF2B5EF4-FFF2-40B4-BE49-F238E27FC236}">
                      <a16:creationId xmlns:a16="http://schemas.microsoft.com/office/drawing/2014/main" id="{67E550D8-BD89-421F-B9BF-04773EED5A7D}"/>
                    </a:ext>
                  </a:extLst>
                </p:cNvPr>
                <p:cNvSpPr txBox="1"/>
                <p:nvPr/>
              </p:nvSpPr>
              <p:spPr>
                <a:xfrm>
                  <a:off x="1525876" y="5846213"/>
                  <a:ext cx="89768" cy="215444"/>
                </a:xfrm>
                <a:prstGeom prst="rect">
                  <a:avLst/>
                </a:prstGeom>
                <a:grpFill/>
              </p:spPr>
              <p:txBody>
                <a:bodyPr wrap="none" lIns="0" tIns="0" rIns="0" bIns="0" rtlCol="0">
                  <a:spAutoFit/>
                </a:bodyPr>
                <a:lstStyle/>
                <a:p>
                  <a:r>
                    <a:rPr lang="en-US" sz="1400" dirty="0"/>
                    <a:t>×</a:t>
                  </a:r>
                </a:p>
              </p:txBody>
            </p:sp>
            <p:sp>
              <p:nvSpPr>
                <p:cNvPr id="111" name="TextBox 110">
                  <a:extLst>
                    <a:ext uri="{FF2B5EF4-FFF2-40B4-BE49-F238E27FC236}">
                      <a16:creationId xmlns:a16="http://schemas.microsoft.com/office/drawing/2014/main" id="{B5FF4DC6-5169-42FC-B029-B819AA806A0C}"/>
                    </a:ext>
                  </a:extLst>
                </p:cNvPr>
                <p:cNvSpPr txBox="1"/>
                <p:nvPr/>
              </p:nvSpPr>
              <p:spPr>
                <a:xfrm>
                  <a:off x="3158883" y="5846213"/>
                  <a:ext cx="89768" cy="215444"/>
                </a:xfrm>
                <a:prstGeom prst="rect">
                  <a:avLst/>
                </a:prstGeom>
                <a:grpFill/>
              </p:spPr>
              <p:txBody>
                <a:bodyPr wrap="none" lIns="0" tIns="0" rIns="0" bIns="0" rtlCol="0">
                  <a:spAutoFit/>
                </a:bodyPr>
                <a:lstStyle/>
                <a:p>
                  <a:r>
                    <a:rPr lang="en-US" sz="1400" dirty="0"/>
                    <a:t>×</a:t>
                  </a:r>
                </a:p>
              </p:txBody>
            </p:sp>
            <p:sp>
              <p:nvSpPr>
                <p:cNvPr id="112" name="TextBox 111">
                  <a:extLst>
                    <a:ext uri="{FF2B5EF4-FFF2-40B4-BE49-F238E27FC236}">
                      <a16:creationId xmlns:a16="http://schemas.microsoft.com/office/drawing/2014/main" id="{6B623072-608D-461E-9F57-D02E57D871D6}"/>
                    </a:ext>
                  </a:extLst>
                </p:cNvPr>
                <p:cNvSpPr txBox="1"/>
                <p:nvPr/>
              </p:nvSpPr>
              <p:spPr>
                <a:xfrm>
                  <a:off x="2453441" y="5846213"/>
                  <a:ext cx="89768" cy="215444"/>
                </a:xfrm>
                <a:prstGeom prst="rect">
                  <a:avLst/>
                </a:prstGeom>
                <a:grpFill/>
              </p:spPr>
              <p:txBody>
                <a:bodyPr wrap="none" lIns="0" tIns="0" rIns="0" bIns="0" rtlCol="0">
                  <a:spAutoFit/>
                </a:bodyPr>
                <a:lstStyle/>
                <a:p>
                  <a:r>
                    <a:rPr lang="en-US" sz="1400" dirty="0"/>
                    <a:t>+</a:t>
                  </a:r>
                </a:p>
              </p:txBody>
            </p:sp>
          </p:grpSp>
        </p:grpSp>
        <p:sp>
          <p:nvSpPr>
            <p:cNvPr id="105" name="TextBox 104">
              <a:extLst>
                <a:ext uri="{FF2B5EF4-FFF2-40B4-BE49-F238E27FC236}">
                  <a16:creationId xmlns:a16="http://schemas.microsoft.com/office/drawing/2014/main" id="{683FB89F-515D-4725-99FC-D89853B478F4}"/>
                </a:ext>
              </a:extLst>
            </p:cNvPr>
            <p:cNvSpPr txBox="1"/>
            <p:nvPr/>
          </p:nvSpPr>
          <p:spPr>
            <a:xfrm>
              <a:off x="4369825" y="5548781"/>
              <a:ext cx="153888" cy="369332"/>
            </a:xfrm>
            <a:prstGeom prst="rect">
              <a:avLst/>
            </a:prstGeom>
            <a:grpFill/>
          </p:spPr>
          <p:txBody>
            <a:bodyPr wrap="none" lIns="0" tIns="0" rIns="0" bIns="0" rtlCol="0">
              <a:spAutoFit/>
            </a:bodyPr>
            <a:lstStyle/>
            <a:p>
              <a:r>
                <a:rPr lang="en-US" sz="2400" dirty="0"/>
                <a:t>=</a:t>
              </a:r>
            </a:p>
          </p:txBody>
        </p:sp>
      </p:grpSp>
      <p:grpSp>
        <p:nvGrpSpPr>
          <p:cNvPr id="113" name="Scaffold F">
            <a:extLst>
              <a:ext uri="{FF2B5EF4-FFF2-40B4-BE49-F238E27FC236}">
                <a16:creationId xmlns:a16="http://schemas.microsoft.com/office/drawing/2014/main" id="{C2AA86B0-DB02-4BE4-8FBF-252C995CCA4E}"/>
              </a:ext>
            </a:extLst>
          </p:cNvPr>
          <p:cNvGrpSpPr/>
          <p:nvPr>
            <p:custDataLst>
              <p:custData r:id="rId2"/>
            </p:custDataLst>
          </p:nvPr>
        </p:nvGrpSpPr>
        <p:grpSpPr>
          <a:xfrm>
            <a:off x="3505701" y="4631103"/>
            <a:ext cx="3769278" cy="620598"/>
            <a:chOff x="754435" y="5441059"/>
            <a:chExt cx="3769278" cy="620598"/>
          </a:xfrm>
          <a:noFill/>
        </p:grpSpPr>
        <p:grpSp>
          <p:nvGrpSpPr>
            <p:cNvPr id="114" name="Group 113">
              <a:extLst>
                <a:ext uri="{FF2B5EF4-FFF2-40B4-BE49-F238E27FC236}">
                  <a16:creationId xmlns:a16="http://schemas.microsoft.com/office/drawing/2014/main" id="{16D60025-23E3-423A-B167-EDBCEF8039AA}"/>
                </a:ext>
              </a:extLst>
            </p:cNvPr>
            <p:cNvGrpSpPr/>
            <p:nvPr/>
          </p:nvGrpSpPr>
          <p:grpSpPr>
            <a:xfrm>
              <a:off x="754435" y="5441059"/>
              <a:ext cx="3237847" cy="620598"/>
              <a:chOff x="754435" y="5441059"/>
              <a:chExt cx="3237847" cy="620598"/>
            </a:xfrm>
            <a:grpFill/>
          </p:grpSpPr>
          <p:sp>
            <p:nvSpPr>
              <p:cNvPr id="116" name="TextBox 115">
                <a:extLst>
                  <a:ext uri="{FF2B5EF4-FFF2-40B4-BE49-F238E27FC236}">
                    <a16:creationId xmlns:a16="http://schemas.microsoft.com/office/drawing/2014/main" id="{12A9D501-6A38-494F-9598-936C48D287D6}"/>
                  </a:ext>
                </a:extLst>
              </p:cNvPr>
              <p:cNvSpPr txBox="1"/>
              <p:nvPr/>
            </p:nvSpPr>
            <p:spPr>
              <a:xfrm>
                <a:off x="754435" y="5548781"/>
                <a:ext cx="153888" cy="369332"/>
              </a:xfrm>
              <a:prstGeom prst="rect">
                <a:avLst/>
              </a:prstGeom>
              <a:grpFill/>
            </p:spPr>
            <p:txBody>
              <a:bodyPr wrap="none" lIns="0" tIns="0" rIns="0" bIns="0" rtlCol="0">
                <a:spAutoFit/>
              </a:bodyPr>
              <a:lstStyle/>
              <a:p>
                <a:r>
                  <a:rPr lang="en-US" sz="2400" dirty="0"/>
                  <a:t>=</a:t>
                </a:r>
              </a:p>
            </p:txBody>
          </p:sp>
          <p:cxnSp>
            <p:nvCxnSpPr>
              <p:cNvPr id="117" name="Straight Connector 116">
                <a:extLst>
                  <a:ext uri="{FF2B5EF4-FFF2-40B4-BE49-F238E27FC236}">
                    <a16:creationId xmlns:a16="http://schemas.microsoft.com/office/drawing/2014/main" id="{F805881F-30A2-40FA-A93D-9FB2DAD09199}"/>
                  </a:ext>
                </a:extLst>
              </p:cNvPr>
              <p:cNvCxnSpPr>
                <a:cxnSpLocks/>
              </p:cNvCxnSpPr>
              <p:nvPr/>
            </p:nvCxnSpPr>
            <p:spPr>
              <a:xfrm>
                <a:off x="1013012" y="5751358"/>
                <a:ext cx="297927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53606882-32F1-459B-8BED-D5B9A7A045E1}"/>
                  </a:ext>
                </a:extLst>
              </p:cNvPr>
              <p:cNvSpPr txBox="1"/>
              <p:nvPr/>
            </p:nvSpPr>
            <p:spPr>
              <a:xfrm>
                <a:off x="2453596" y="5441059"/>
                <a:ext cx="89768" cy="215444"/>
              </a:xfrm>
              <a:prstGeom prst="rect">
                <a:avLst/>
              </a:prstGeom>
              <a:grpFill/>
            </p:spPr>
            <p:txBody>
              <a:bodyPr wrap="none" lIns="0" tIns="0" rIns="0" bIns="0" rtlCol="0">
                <a:spAutoFit/>
              </a:bodyPr>
              <a:lstStyle/>
              <a:p>
                <a:r>
                  <a:rPr lang="en-US" sz="1400" dirty="0"/>
                  <a:t>×</a:t>
                </a:r>
              </a:p>
            </p:txBody>
          </p:sp>
          <p:grpSp>
            <p:nvGrpSpPr>
              <p:cNvPr id="119" name="Group 118">
                <a:extLst>
                  <a:ext uri="{FF2B5EF4-FFF2-40B4-BE49-F238E27FC236}">
                    <a16:creationId xmlns:a16="http://schemas.microsoft.com/office/drawing/2014/main" id="{2F691FB5-0147-49F8-8DF0-22BA20906F37}"/>
                  </a:ext>
                </a:extLst>
              </p:cNvPr>
              <p:cNvGrpSpPr/>
              <p:nvPr/>
            </p:nvGrpSpPr>
            <p:grpSpPr>
              <a:xfrm>
                <a:off x="1525876" y="5846213"/>
                <a:ext cx="1722775" cy="215444"/>
                <a:chOff x="1525876" y="5846213"/>
                <a:chExt cx="1722775" cy="215444"/>
              </a:xfrm>
              <a:grpFill/>
            </p:grpSpPr>
            <p:sp>
              <p:nvSpPr>
                <p:cNvPr id="120" name="TextBox 119">
                  <a:extLst>
                    <a:ext uri="{FF2B5EF4-FFF2-40B4-BE49-F238E27FC236}">
                      <a16:creationId xmlns:a16="http://schemas.microsoft.com/office/drawing/2014/main" id="{1B8D5201-80E2-47F3-AD83-CC34FEA23FE2}"/>
                    </a:ext>
                  </a:extLst>
                </p:cNvPr>
                <p:cNvSpPr txBox="1"/>
                <p:nvPr/>
              </p:nvSpPr>
              <p:spPr>
                <a:xfrm>
                  <a:off x="1525876" y="5846213"/>
                  <a:ext cx="89768" cy="215444"/>
                </a:xfrm>
                <a:prstGeom prst="rect">
                  <a:avLst/>
                </a:prstGeom>
                <a:grpFill/>
              </p:spPr>
              <p:txBody>
                <a:bodyPr wrap="none" lIns="0" tIns="0" rIns="0" bIns="0" rtlCol="0">
                  <a:spAutoFit/>
                </a:bodyPr>
                <a:lstStyle/>
                <a:p>
                  <a:r>
                    <a:rPr lang="en-US" sz="1400" dirty="0"/>
                    <a:t>×</a:t>
                  </a:r>
                </a:p>
              </p:txBody>
            </p:sp>
            <p:sp>
              <p:nvSpPr>
                <p:cNvPr id="121" name="TextBox 120">
                  <a:extLst>
                    <a:ext uri="{FF2B5EF4-FFF2-40B4-BE49-F238E27FC236}">
                      <a16:creationId xmlns:a16="http://schemas.microsoft.com/office/drawing/2014/main" id="{039B610B-9F7E-4894-BB8E-5E737521FBAE}"/>
                    </a:ext>
                  </a:extLst>
                </p:cNvPr>
                <p:cNvSpPr txBox="1"/>
                <p:nvPr/>
              </p:nvSpPr>
              <p:spPr>
                <a:xfrm>
                  <a:off x="3158883" y="5846213"/>
                  <a:ext cx="89768" cy="215444"/>
                </a:xfrm>
                <a:prstGeom prst="rect">
                  <a:avLst/>
                </a:prstGeom>
                <a:grpFill/>
              </p:spPr>
              <p:txBody>
                <a:bodyPr wrap="none" lIns="0" tIns="0" rIns="0" bIns="0" rtlCol="0">
                  <a:spAutoFit/>
                </a:bodyPr>
                <a:lstStyle/>
                <a:p>
                  <a:r>
                    <a:rPr lang="en-US" sz="1400" dirty="0"/>
                    <a:t>×</a:t>
                  </a:r>
                </a:p>
              </p:txBody>
            </p:sp>
            <p:sp>
              <p:nvSpPr>
                <p:cNvPr id="122" name="TextBox 121">
                  <a:extLst>
                    <a:ext uri="{FF2B5EF4-FFF2-40B4-BE49-F238E27FC236}">
                      <a16:creationId xmlns:a16="http://schemas.microsoft.com/office/drawing/2014/main" id="{8853F7F4-C65F-4CC5-ADD9-E8ADC59507B3}"/>
                    </a:ext>
                  </a:extLst>
                </p:cNvPr>
                <p:cNvSpPr txBox="1"/>
                <p:nvPr/>
              </p:nvSpPr>
              <p:spPr>
                <a:xfrm>
                  <a:off x="2453441" y="5846213"/>
                  <a:ext cx="89768" cy="215444"/>
                </a:xfrm>
                <a:prstGeom prst="rect">
                  <a:avLst/>
                </a:prstGeom>
                <a:grpFill/>
              </p:spPr>
              <p:txBody>
                <a:bodyPr wrap="none" lIns="0" tIns="0" rIns="0" bIns="0" rtlCol="0">
                  <a:spAutoFit/>
                </a:bodyPr>
                <a:lstStyle/>
                <a:p>
                  <a:r>
                    <a:rPr lang="en-US" sz="1400" dirty="0"/>
                    <a:t>+</a:t>
                  </a:r>
                </a:p>
              </p:txBody>
            </p:sp>
          </p:grpSp>
        </p:grpSp>
        <p:sp>
          <p:nvSpPr>
            <p:cNvPr id="115" name="TextBox 114">
              <a:extLst>
                <a:ext uri="{FF2B5EF4-FFF2-40B4-BE49-F238E27FC236}">
                  <a16:creationId xmlns:a16="http://schemas.microsoft.com/office/drawing/2014/main" id="{20F4E546-745C-4FA6-910E-77E6FD6B1B31}"/>
                </a:ext>
              </a:extLst>
            </p:cNvPr>
            <p:cNvSpPr txBox="1"/>
            <p:nvPr/>
          </p:nvSpPr>
          <p:spPr>
            <a:xfrm>
              <a:off x="4369825" y="5548781"/>
              <a:ext cx="153888" cy="369332"/>
            </a:xfrm>
            <a:prstGeom prst="rect">
              <a:avLst/>
            </a:prstGeom>
            <a:grpFill/>
          </p:spPr>
          <p:txBody>
            <a:bodyPr wrap="none" lIns="0" tIns="0" rIns="0" bIns="0" rtlCol="0">
              <a:spAutoFit/>
            </a:bodyPr>
            <a:lstStyle/>
            <a:p>
              <a:r>
                <a:rPr lang="en-US" sz="2400" dirty="0"/>
                <a:t>=</a:t>
              </a:r>
            </a:p>
          </p:txBody>
        </p:sp>
      </p:grpSp>
    </p:spTree>
    <p:extLst>
      <p:ext uri="{BB962C8B-B14F-4D97-AF65-F5344CB8AC3E}">
        <p14:creationId xmlns:p14="http://schemas.microsoft.com/office/powerpoint/2010/main" val="254725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7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9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animBg="1"/>
      <p:bldP spid="51" grpId="0" animBg="1"/>
      <p:bldP spid="52" grpId="0" animBg="1"/>
      <p:bldP spid="5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More and more bins. Good or bad?</a:t>
            </a:r>
          </a:p>
        </p:txBody>
      </p:sp>
      <p:pic>
        <p:nvPicPr>
          <p:cNvPr id="3" name="Picture 2"/>
          <p:cNvPicPr>
            <a:picLocks noChangeAspect="1"/>
          </p:cNvPicPr>
          <p:nvPr/>
        </p:nvPicPr>
        <p:blipFill>
          <a:blip r:embed="rId2"/>
          <a:stretch>
            <a:fillRect/>
          </a:stretch>
        </p:blipFill>
        <p:spPr>
          <a:xfrm>
            <a:off x="761132" y="1009098"/>
            <a:ext cx="7621736" cy="4839803"/>
          </a:xfrm>
          <a:prstGeom prst="rect">
            <a:avLst/>
          </a:prstGeom>
        </p:spPr>
      </p:pic>
      <p:pic>
        <p:nvPicPr>
          <p:cNvPr id="4" name="Picture 3"/>
          <p:cNvPicPr>
            <a:picLocks noChangeAspect="1"/>
          </p:cNvPicPr>
          <p:nvPr/>
        </p:nvPicPr>
        <p:blipFill>
          <a:blip r:embed="rId3"/>
          <a:stretch>
            <a:fillRect/>
          </a:stretch>
        </p:blipFill>
        <p:spPr>
          <a:xfrm>
            <a:off x="761132" y="1009098"/>
            <a:ext cx="7621736" cy="4839803"/>
          </a:xfrm>
          <a:prstGeom prst="rect">
            <a:avLst/>
          </a:prstGeom>
        </p:spPr>
      </p:pic>
      <p:pic>
        <p:nvPicPr>
          <p:cNvPr id="5" name="Picture 4"/>
          <p:cNvPicPr>
            <a:picLocks noChangeAspect="1"/>
          </p:cNvPicPr>
          <p:nvPr/>
        </p:nvPicPr>
        <p:blipFill>
          <a:blip r:embed="rId4"/>
          <a:stretch>
            <a:fillRect/>
          </a:stretch>
        </p:blipFill>
        <p:spPr>
          <a:xfrm>
            <a:off x="761132" y="1009098"/>
            <a:ext cx="7621736" cy="4839803"/>
          </a:xfrm>
          <a:prstGeom prst="rect">
            <a:avLst/>
          </a:prstGeom>
        </p:spPr>
      </p:pic>
      <p:pic>
        <p:nvPicPr>
          <p:cNvPr id="6" name="Picture 5"/>
          <p:cNvPicPr>
            <a:picLocks noChangeAspect="1"/>
          </p:cNvPicPr>
          <p:nvPr/>
        </p:nvPicPr>
        <p:blipFill>
          <a:blip r:embed="rId5"/>
          <a:stretch>
            <a:fillRect/>
          </a:stretch>
        </p:blipFill>
        <p:spPr>
          <a:xfrm>
            <a:off x="761132" y="1009098"/>
            <a:ext cx="7621736" cy="4839803"/>
          </a:xfrm>
          <a:prstGeom prst="rect">
            <a:avLst/>
          </a:prstGeom>
        </p:spPr>
      </p:pic>
      <p:pic>
        <p:nvPicPr>
          <p:cNvPr id="7" name="Picture 6"/>
          <p:cNvPicPr>
            <a:picLocks noChangeAspect="1"/>
          </p:cNvPicPr>
          <p:nvPr/>
        </p:nvPicPr>
        <p:blipFill>
          <a:blip r:embed="rId6"/>
          <a:stretch>
            <a:fillRect/>
          </a:stretch>
        </p:blipFill>
        <p:spPr>
          <a:xfrm>
            <a:off x="761132" y="1009098"/>
            <a:ext cx="7621736" cy="4839803"/>
          </a:xfrm>
          <a:prstGeom prst="rect">
            <a:avLst/>
          </a:prstGeom>
        </p:spPr>
      </p:pic>
      <p:pic>
        <p:nvPicPr>
          <p:cNvPr id="8" name="Picture 7"/>
          <p:cNvPicPr>
            <a:picLocks noChangeAspect="1"/>
          </p:cNvPicPr>
          <p:nvPr/>
        </p:nvPicPr>
        <p:blipFill>
          <a:blip r:embed="rId7"/>
          <a:stretch>
            <a:fillRect/>
          </a:stretch>
        </p:blipFill>
        <p:spPr>
          <a:xfrm>
            <a:off x="761132" y="1009098"/>
            <a:ext cx="7621736" cy="4839803"/>
          </a:xfrm>
          <a:prstGeom prst="rect">
            <a:avLst/>
          </a:prstGeom>
        </p:spPr>
      </p:pic>
    </p:spTree>
    <p:extLst>
      <p:ext uri="{BB962C8B-B14F-4D97-AF65-F5344CB8AC3E}">
        <p14:creationId xmlns:p14="http://schemas.microsoft.com/office/powerpoint/2010/main" val="29804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More and more bins. More and more samples.</a:t>
            </a:r>
          </a:p>
        </p:txBody>
      </p:sp>
      <p:pic>
        <p:nvPicPr>
          <p:cNvPr id="3" name="Picture 2"/>
          <p:cNvPicPr>
            <a:picLocks noChangeAspect="1"/>
          </p:cNvPicPr>
          <p:nvPr/>
        </p:nvPicPr>
        <p:blipFill>
          <a:blip r:embed="rId2"/>
          <a:stretch>
            <a:fillRect/>
          </a:stretch>
        </p:blipFill>
        <p:spPr>
          <a:xfrm>
            <a:off x="761132" y="1009098"/>
            <a:ext cx="7621736" cy="4839803"/>
          </a:xfrm>
          <a:prstGeom prst="rect">
            <a:avLst/>
          </a:prstGeom>
        </p:spPr>
      </p:pic>
      <p:pic>
        <p:nvPicPr>
          <p:cNvPr id="4" name="Picture 3"/>
          <p:cNvPicPr>
            <a:picLocks noChangeAspect="1"/>
          </p:cNvPicPr>
          <p:nvPr/>
        </p:nvPicPr>
        <p:blipFill>
          <a:blip r:embed="rId3"/>
          <a:stretch>
            <a:fillRect/>
          </a:stretch>
        </p:blipFill>
        <p:spPr>
          <a:xfrm>
            <a:off x="761132" y="1009098"/>
            <a:ext cx="7621736" cy="4839803"/>
          </a:xfrm>
          <a:prstGeom prst="rect">
            <a:avLst/>
          </a:prstGeom>
        </p:spPr>
      </p:pic>
      <p:pic>
        <p:nvPicPr>
          <p:cNvPr id="5" name="Picture 4"/>
          <p:cNvPicPr>
            <a:picLocks noChangeAspect="1"/>
          </p:cNvPicPr>
          <p:nvPr/>
        </p:nvPicPr>
        <p:blipFill>
          <a:blip r:embed="rId4"/>
          <a:stretch>
            <a:fillRect/>
          </a:stretch>
        </p:blipFill>
        <p:spPr>
          <a:xfrm>
            <a:off x="761132" y="1009098"/>
            <a:ext cx="7621736" cy="4839803"/>
          </a:xfrm>
          <a:prstGeom prst="rect">
            <a:avLst/>
          </a:prstGeom>
        </p:spPr>
      </p:pic>
      <p:pic>
        <p:nvPicPr>
          <p:cNvPr id="6" name="Picture 5"/>
          <p:cNvPicPr>
            <a:picLocks noChangeAspect="1"/>
          </p:cNvPicPr>
          <p:nvPr/>
        </p:nvPicPr>
        <p:blipFill>
          <a:blip r:embed="rId5"/>
          <a:stretch>
            <a:fillRect/>
          </a:stretch>
        </p:blipFill>
        <p:spPr>
          <a:xfrm>
            <a:off x="761132" y="1009098"/>
            <a:ext cx="7621736" cy="4839803"/>
          </a:xfrm>
          <a:prstGeom prst="rect">
            <a:avLst/>
          </a:prstGeom>
        </p:spPr>
      </p:pic>
      <p:pic>
        <p:nvPicPr>
          <p:cNvPr id="7" name="Picture 6"/>
          <p:cNvPicPr>
            <a:picLocks noChangeAspect="1"/>
          </p:cNvPicPr>
          <p:nvPr/>
        </p:nvPicPr>
        <p:blipFill>
          <a:blip r:embed="rId6"/>
          <a:stretch>
            <a:fillRect/>
          </a:stretch>
        </p:blipFill>
        <p:spPr>
          <a:xfrm>
            <a:off x="761132" y="1009098"/>
            <a:ext cx="7621736" cy="4839803"/>
          </a:xfrm>
          <a:prstGeom prst="rect">
            <a:avLst/>
          </a:prstGeom>
        </p:spPr>
      </p:pic>
      <p:pic>
        <p:nvPicPr>
          <p:cNvPr id="8" name="Picture 7"/>
          <p:cNvPicPr>
            <a:picLocks noChangeAspect="1"/>
          </p:cNvPicPr>
          <p:nvPr/>
        </p:nvPicPr>
        <p:blipFill>
          <a:blip r:embed="rId7"/>
          <a:stretch>
            <a:fillRect/>
          </a:stretch>
        </p:blipFill>
        <p:spPr>
          <a:xfrm>
            <a:off x="761132" y="1009098"/>
            <a:ext cx="7621736" cy="4839803"/>
          </a:xfrm>
          <a:prstGeom prst="rect">
            <a:avLst/>
          </a:prstGeom>
        </p:spPr>
      </p:pic>
    </p:spTree>
    <p:extLst>
      <p:ext uri="{BB962C8B-B14F-4D97-AF65-F5344CB8AC3E}">
        <p14:creationId xmlns:p14="http://schemas.microsoft.com/office/powerpoint/2010/main" val="3378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AA167-27E7-4F62-8003-8065EEC16105}"/>
              </a:ext>
            </a:extLst>
          </p:cNvPr>
          <p:cNvSpPr>
            <a:spLocks noGrp="1"/>
          </p:cNvSpPr>
          <p:nvPr>
            <p:ph type="title"/>
          </p:nvPr>
        </p:nvSpPr>
        <p:spPr>
          <a:solidFill>
            <a:srgbClr val="CDD791"/>
          </a:solidFill>
        </p:spPr>
        <p:txBody>
          <a:bodyPr vert="horz" lIns="91440" tIns="45720" rIns="91440" bIns="45720" rtlCol="0" anchor="ctr">
            <a:noAutofit/>
          </a:bodyPr>
          <a:lstStyle/>
          <a:p>
            <a:r>
              <a:rPr lang="en-US" dirty="0"/>
              <a:t>Different choices for showing the length of bars in histograms</a:t>
            </a:r>
          </a:p>
        </p:txBody>
      </p:sp>
      <p:grpSp>
        <p:nvGrpSpPr>
          <p:cNvPr id="8" name="Group 7">
            <a:extLst>
              <a:ext uri="{FF2B5EF4-FFF2-40B4-BE49-F238E27FC236}">
                <a16:creationId xmlns:a16="http://schemas.microsoft.com/office/drawing/2014/main" id="{7530C794-7EF6-43D5-9D2D-FB8DBBA344E0}"/>
              </a:ext>
            </a:extLst>
          </p:cNvPr>
          <p:cNvGrpSpPr/>
          <p:nvPr/>
        </p:nvGrpSpPr>
        <p:grpSpPr>
          <a:xfrm>
            <a:off x="554904" y="929817"/>
            <a:ext cx="1771650" cy="3331098"/>
            <a:chOff x="962025" y="1495425"/>
            <a:chExt cx="1771650" cy="3657600"/>
          </a:xfrm>
        </p:grpSpPr>
        <p:sp>
          <p:nvSpPr>
            <p:cNvPr id="3" name="Rectangle 2">
              <a:extLst>
                <a:ext uri="{FF2B5EF4-FFF2-40B4-BE49-F238E27FC236}">
                  <a16:creationId xmlns:a16="http://schemas.microsoft.com/office/drawing/2014/main" id="{949C78D5-96FF-4618-89B5-3BA4C4CFB8F3}"/>
                </a:ext>
              </a:extLst>
            </p:cNvPr>
            <p:cNvSpPr/>
            <p:nvPr/>
          </p:nvSpPr>
          <p:spPr>
            <a:xfrm>
              <a:off x="1552575" y="1495425"/>
              <a:ext cx="590550" cy="3657600"/>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99</a:t>
              </a:r>
            </a:p>
          </p:txBody>
        </p:sp>
        <p:sp>
          <p:nvSpPr>
            <p:cNvPr id="6" name="Rectangle 5">
              <a:extLst>
                <a:ext uri="{FF2B5EF4-FFF2-40B4-BE49-F238E27FC236}">
                  <a16:creationId xmlns:a16="http://schemas.microsoft.com/office/drawing/2014/main" id="{C6C3CD18-92C0-456C-A810-F709EFC05A00}"/>
                </a:ext>
              </a:extLst>
            </p:cNvPr>
            <p:cNvSpPr/>
            <p:nvPr/>
          </p:nvSpPr>
          <p:spPr>
            <a:xfrm>
              <a:off x="962025" y="1753385"/>
              <a:ext cx="590550" cy="339963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dirty="0">
                  <a:solidFill>
                    <a:schemeClr val="tx1"/>
                  </a:solidFill>
                </a:rPr>
                <a:t>88</a:t>
              </a:r>
            </a:p>
          </p:txBody>
        </p:sp>
        <p:sp>
          <p:nvSpPr>
            <p:cNvPr id="7" name="Rectangle 6">
              <a:extLst>
                <a:ext uri="{FF2B5EF4-FFF2-40B4-BE49-F238E27FC236}">
                  <a16:creationId xmlns:a16="http://schemas.microsoft.com/office/drawing/2014/main" id="{0A203422-AF90-4535-9043-301C200BECAE}"/>
                </a:ext>
              </a:extLst>
            </p:cNvPr>
            <p:cNvSpPr/>
            <p:nvPr/>
          </p:nvSpPr>
          <p:spPr>
            <a:xfrm>
              <a:off x="2143125" y="1951347"/>
              <a:ext cx="590550" cy="320167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80</a:t>
              </a:r>
            </a:p>
          </p:txBody>
        </p:sp>
      </p:grpSp>
      <p:grpSp>
        <p:nvGrpSpPr>
          <p:cNvPr id="9" name="Group 8">
            <a:extLst>
              <a:ext uri="{FF2B5EF4-FFF2-40B4-BE49-F238E27FC236}">
                <a16:creationId xmlns:a16="http://schemas.microsoft.com/office/drawing/2014/main" id="{AA9CD2B8-A158-4461-951F-545382BE87AD}"/>
              </a:ext>
            </a:extLst>
          </p:cNvPr>
          <p:cNvGrpSpPr/>
          <p:nvPr/>
        </p:nvGrpSpPr>
        <p:grpSpPr>
          <a:xfrm>
            <a:off x="3735026" y="929816"/>
            <a:ext cx="1771650" cy="3331098"/>
            <a:chOff x="962025" y="1495425"/>
            <a:chExt cx="1771650" cy="3657600"/>
          </a:xfrm>
          <a:solidFill>
            <a:schemeClr val="accent2">
              <a:lumMod val="40000"/>
              <a:lumOff val="60000"/>
            </a:schemeClr>
          </a:solidFill>
        </p:grpSpPr>
        <p:sp>
          <p:nvSpPr>
            <p:cNvPr id="10" name="Rectangle 9">
              <a:extLst>
                <a:ext uri="{FF2B5EF4-FFF2-40B4-BE49-F238E27FC236}">
                  <a16:creationId xmlns:a16="http://schemas.microsoft.com/office/drawing/2014/main" id="{03E044A7-25D9-4B87-9533-CBF541F45343}"/>
                </a:ext>
              </a:extLst>
            </p:cNvPr>
            <p:cNvSpPr/>
            <p:nvPr/>
          </p:nvSpPr>
          <p:spPr>
            <a:xfrm>
              <a:off x="1552575" y="1495425"/>
              <a:ext cx="590550" cy="3657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0.099</a:t>
              </a:r>
            </a:p>
          </p:txBody>
        </p:sp>
        <p:sp>
          <p:nvSpPr>
            <p:cNvPr id="11" name="Rectangle 10">
              <a:extLst>
                <a:ext uri="{FF2B5EF4-FFF2-40B4-BE49-F238E27FC236}">
                  <a16:creationId xmlns:a16="http://schemas.microsoft.com/office/drawing/2014/main" id="{F6A77035-F95A-4B37-BAA9-22F4A9B5B8EB}"/>
                </a:ext>
              </a:extLst>
            </p:cNvPr>
            <p:cNvSpPr/>
            <p:nvPr/>
          </p:nvSpPr>
          <p:spPr>
            <a:xfrm>
              <a:off x="962025" y="1753385"/>
              <a:ext cx="590550" cy="3399639"/>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0.088</a:t>
              </a:r>
            </a:p>
          </p:txBody>
        </p:sp>
        <p:sp>
          <p:nvSpPr>
            <p:cNvPr id="12" name="Rectangle 11">
              <a:extLst>
                <a:ext uri="{FF2B5EF4-FFF2-40B4-BE49-F238E27FC236}">
                  <a16:creationId xmlns:a16="http://schemas.microsoft.com/office/drawing/2014/main" id="{9C2C79F0-627E-4BBD-9BF1-1EC781796DF2}"/>
                </a:ext>
              </a:extLst>
            </p:cNvPr>
            <p:cNvSpPr/>
            <p:nvPr/>
          </p:nvSpPr>
          <p:spPr>
            <a:xfrm>
              <a:off x="2143125" y="1951347"/>
              <a:ext cx="590550" cy="3201677"/>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0.08</a:t>
              </a:r>
            </a:p>
          </p:txBody>
        </p:sp>
      </p:grpSp>
      <p:grpSp>
        <p:nvGrpSpPr>
          <p:cNvPr id="13" name="Group 12">
            <a:extLst>
              <a:ext uri="{FF2B5EF4-FFF2-40B4-BE49-F238E27FC236}">
                <a16:creationId xmlns:a16="http://schemas.microsoft.com/office/drawing/2014/main" id="{902EA824-107E-463E-A553-4C6FE5B77870}"/>
              </a:ext>
            </a:extLst>
          </p:cNvPr>
          <p:cNvGrpSpPr/>
          <p:nvPr/>
        </p:nvGrpSpPr>
        <p:grpSpPr>
          <a:xfrm>
            <a:off x="6915148" y="929817"/>
            <a:ext cx="1771650" cy="3331098"/>
            <a:chOff x="962025" y="1495425"/>
            <a:chExt cx="1771650" cy="3657600"/>
          </a:xfrm>
          <a:solidFill>
            <a:schemeClr val="accent6">
              <a:lumMod val="40000"/>
              <a:lumOff val="60000"/>
            </a:schemeClr>
          </a:solidFill>
        </p:grpSpPr>
        <p:sp>
          <p:nvSpPr>
            <p:cNvPr id="14" name="Rectangle 13">
              <a:extLst>
                <a:ext uri="{FF2B5EF4-FFF2-40B4-BE49-F238E27FC236}">
                  <a16:creationId xmlns:a16="http://schemas.microsoft.com/office/drawing/2014/main" id="{EC2F8C83-EE3C-447B-B0A5-9BEB0230712B}"/>
                </a:ext>
              </a:extLst>
            </p:cNvPr>
            <p:cNvSpPr/>
            <p:nvPr/>
          </p:nvSpPr>
          <p:spPr>
            <a:xfrm>
              <a:off x="1552575" y="1495425"/>
              <a:ext cx="590550" cy="3657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0.049</a:t>
              </a:r>
            </a:p>
          </p:txBody>
        </p:sp>
        <p:sp>
          <p:nvSpPr>
            <p:cNvPr id="15" name="Rectangle 14">
              <a:extLst>
                <a:ext uri="{FF2B5EF4-FFF2-40B4-BE49-F238E27FC236}">
                  <a16:creationId xmlns:a16="http://schemas.microsoft.com/office/drawing/2014/main" id="{C2922609-314D-4023-898E-1158318823B8}"/>
                </a:ext>
              </a:extLst>
            </p:cNvPr>
            <p:cNvSpPr/>
            <p:nvPr/>
          </p:nvSpPr>
          <p:spPr>
            <a:xfrm>
              <a:off x="962025" y="1753385"/>
              <a:ext cx="590550" cy="3399639"/>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0.044</a:t>
              </a:r>
            </a:p>
          </p:txBody>
        </p:sp>
        <p:sp>
          <p:nvSpPr>
            <p:cNvPr id="16" name="Rectangle 15">
              <a:extLst>
                <a:ext uri="{FF2B5EF4-FFF2-40B4-BE49-F238E27FC236}">
                  <a16:creationId xmlns:a16="http://schemas.microsoft.com/office/drawing/2014/main" id="{3A54D274-A586-42FC-9657-87D1C6EBFB89}"/>
                </a:ext>
              </a:extLst>
            </p:cNvPr>
            <p:cNvSpPr/>
            <p:nvPr/>
          </p:nvSpPr>
          <p:spPr>
            <a:xfrm>
              <a:off x="2143125" y="1951347"/>
              <a:ext cx="590550" cy="3201677"/>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0.04</a:t>
              </a:r>
            </a:p>
          </p:txBody>
        </p:sp>
      </p:grpSp>
      <p:sp>
        <p:nvSpPr>
          <p:cNvPr id="17" name="TextBox 16">
            <a:extLst>
              <a:ext uri="{FF2B5EF4-FFF2-40B4-BE49-F238E27FC236}">
                <a16:creationId xmlns:a16="http://schemas.microsoft.com/office/drawing/2014/main" id="{4CFC1333-B4BF-480E-8E5D-7B0E6D30C813}"/>
              </a:ext>
            </a:extLst>
          </p:cNvPr>
          <p:cNvSpPr txBox="1"/>
          <p:nvPr/>
        </p:nvSpPr>
        <p:spPr>
          <a:xfrm>
            <a:off x="1066524" y="590483"/>
            <a:ext cx="748410" cy="369332"/>
          </a:xfrm>
          <a:prstGeom prst="rect">
            <a:avLst/>
          </a:prstGeom>
          <a:noFill/>
        </p:spPr>
        <p:txBody>
          <a:bodyPr wrap="none" rtlCol="0">
            <a:spAutoFit/>
          </a:bodyPr>
          <a:lstStyle/>
          <a:p>
            <a:r>
              <a:rPr lang="en-US" dirty="0">
                <a:highlight>
                  <a:srgbClr val="FFFF00"/>
                </a:highlight>
              </a:rPr>
              <a:t>Count</a:t>
            </a:r>
          </a:p>
        </p:txBody>
      </p:sp>
      <p:sp>
        <p:nvSpPr>
          <p:cNvPr id="18" name="TextBox 17">
            <a:extLst>
              <a:ext uri="{FF2B5EF4-FFF2-40B4-BE49-F238E27FC236}">
                <a16:creationId xmlns:a16="http://schemas.microsoft.com/office/drawing/2014/main" id="{11BC281F-6792-4A9C-977C-F019794836D2}"/>
              </a:ext>
            </a:extLst>
          </p:cNvPr>
          <p:cNvSpPr txBox="1"/>
          <p:nvPr/>
        </p:nvSpPr>
        <p:spPr>
          <a:xfrm>
            <a:off x="4146971" y="590483"/>
            <a:ext cx="947760" cy="369332"/>
          </a:xfrm>
          <a:prstGeom prst="rect">
            <a:avLst/>
          </a:prstGeom>
          <a:noFill/>
        </p:spPr>
        <p:txBody>
          <a:bodyPr wrap="none" rtlCol="0">
            <a:spAutoFit/>
          </a:bodyPr>
          <a:lstStyle/>
          <a:p>
            <a:r>
              <a:rPr lang="en-US" dirty="0">
                <a:highlight>
                  <a:srgbClr val="FFFF00"/>
                </a:highlight>
              </a:rPr>
              <a:t>Fraction</a:t>
            </a:r>
          </a:p>
        </p:txBody>
      </p:sp>
      <p:sp>
        <p:nvSpPr>
          <p:cNvPr id="19" name="TextBox 18">
            <a:extLst>
              <a:ext uri="{FF2B5EF4-FFF2-40B4-BE49-F238E27FC236}">
                <a16:creationId xmlns:a16="http://schemas.microsoft.com/office/drawing/2014/main" id="{5C195C12-4713-4F41-AEC7-48748D34BEB4}"/>
              </a:ext>
            </a:extLst>
          </p:cNvPr>
          <p:cNvSpPr txBox="1"/>
          <p:nvPr/>
        </p:nvSpPr>
        <p:spPr>
          <a:xfrm>
            <a:off x="7356780" y="590483"/>
            <a:ext cx="888385" cy="369332"/>
          </a:xfrm>
          <a:prstGeom prst="rect">
            <a:avLst/>
          </a:prstGeom>
          <a:noFill/>
        </p:spPr>
        <p:txBody>
          <a:bodyPr wrap="none" rtlCol="0">
            <a:spAutoFit/>
          </a:bodyPr>
          <a:lstStyle/>
          <a:p>
            <a:r>
              <a:rPr lang="en-US" dirty="0">
                <a:highlight>
                  <a:srgbClr val="FFFF00"/>
                </a:highlight>
              </a:rPr>
              <a:t>Density</a:t>
            </a:r>
          </a:p>
        </p:txBody>
      </p:sp>
      <p:sp>
        <p:nvSpPr>
          <p:cNvPr id="20" name="TextBox 19">
            <a:extLst>
              <a:ext uri="{FF2B5EF4-FFF2-40B4-BE49-F238E27FC236}">
                <a16:creationId xmlns:a16="http://schemas.microsoft.com/office/drawing/2014/main" id="{3B3FED2D-7277-4A44-98AB-88DB98A86057}"/>
              </a:ext>
            </a:extLst>
          </p:cNvPr>
          <p:cNvSpPr txBox="1"/>
          <p:nvPr/>
        </p:nvSpPr>
        <p:spPr>
          <a:xfrm>
            <a:off x="249490" y="4704771"/>
            <a:ext cx="2382479" cy="1061829"/>
          </a:xfrm>
          <a:prstGeom prst="rect">
            <a:avLst/>
          </a:prstGeom>
          <a:noFill/>
          <a:ln>
            <a:solidFill>
              <a:schemeClr val="tx1"/>
            </a:solidFill>
          </a:ln>
        </p:spPr>
        <p:txBody>
          <a:bodyPr wrap="square" rtlCol="0">
            <a:spAutoFit/>
          </a:bodyPr>
          <a:lstStyle/>
          <a:p>
            <a:r>
              <a:rPr lang="en-US" sz="1050" dirty="0"/>
              <a:t>This is a regular histogram showing the count in each range, which is the simplest choice for specifying what is shown on the vertical axis. The count is simply the number of items falling in a given bin.</a:t>
            </a:r>
          </a:p>
        </p:txBody>
      </p:sp>
      <p:sp>
        <p:nvSpPr>
          <p:cNvPr id="21" name="TextBox 20">
            <a:extLst>
              <a:ext uri="{FF2B5EF4-FFF2-40B4-BE49-F238E27FC236}">
                <a16:creationId xmlns:a16="http://schemas.microsoft.com/office/drawing/2014/main" id="{9668BD98-F24A-4ADD-BF6D-D239BEEB5C20}"/>
              </a:ext>
            </a:extLst>
          </p:cNvPr>
          <p:cNvSpPr txBox="1"/>
          <p:nvPr/>
        </p:nvSpPr>
        <p:spPr>
          <a:xfrm>
            <a:off x="3380758" y="4704771"/>
            <a:ext cx="2382479" cy="1223412"/>
          </a:xfrm>
          <a:prstGeom prst="rect">
            <a:avLst/>
          </a:prstGeom>
          <a:noFill/>
          <a:ln>
            <a:solidFill>
              <a:schemeClr val="tx1"/>
            </a:solidFill>
          </a:ln>
        </p:spPr>
        <p:txBody>
          <a:bodyPr wrap="square" rtlCol="0">
            <a:spAutoFit/>
          </a:bodyPr>
          <a:lstStyle/>
          <a:p>
            <a:r>
              <a:rPr lang="en-US" sz="1050" dirty="0"/>
              <a:t>This is a normalized histogram showing the fraction of total items in each range. This representation helps draw attention to the fact that the middle range contains about 10% of all the items. Note that there are totally 1000 data samples.</a:t>
            </a:r>
          </a:p>
        </p:txBody>
      </p:sp>
      <p:sp>
        <p:nvSpPr>
          <p:cNvPr id="22" name="TextBox 21">
            <a:extLst>
              <a:ext uri="{FF2B5EF4-FFF2-40B4-BE49-F238E27FC236}">
                <a16:creationId xmlns:a16="http://schemas.microsoft.com/office/drawing/2014/main" id="{05842C2C-7B05-4762-9A48-DDF3E50A1D02}"/>
              </a:ext>
            </a:extLst>
          </p:cNvPr>
          <p:cNvSpPr txBox="1"/>
          <p:nvPr/>
        </p:nvSpPr>
        <p:spPr>
          <a:xfrm>
            <a:off x="6609732" y="4704771"/>
            <a:ext cx="2382479" cy="1061829"/>
          </a:xfrm>
          <a:prstGeom prst="rect">
            <a:avLst/>
          </a:prstGeom>
          <a:noFill/>
          <a:ln>
            <a:solidFill>
              <a:schemeClr val="tx1"/>
            </a:solidFill>
          </a:ln>
        </p:spPr>
        <p:txBody>
          <a:bodyPr wrap="square" rtlCol="0">
            <a:spAutoFit/>
          </a:bodyPr>
          <a:lstStyle/>
          <a:p>
            <a:r>
              <a:rPr lang="en-US" sz="1050" dirty="0"/>
              <a:t>This is a density histogram showing the fractional density of items in each range. This representation helps draw attention to the fact that at the middle range, the density of samples is about 5% per inch.</a:t>
            </a:r>
            <a:endParaRPr lang="en-US" sz="1050" dirty="0">
              <a:highlight>
                <a:srgbClr val="FFFF00"/>
              </a:highlight>
            </a:endParaRPr>
          </a:p>
        </p:txBody>
      </p:sp>
      <p:grpSp>
        <p:nvGrpSpPr>
          <p:cNvPr id="34" name="Group 33">
            <a:extLst>
              <a:ext uri="{FF2B5EF4-FFF2-40B4-BE49-F238E27FC236}">
                <a16:creationId xmlns:a16="http://schemas.microsoft.com/office/drawing/2014/main" id="{7443FCD9-88DE-43FF-B6CD-44A0748A3909}"/>
              </a:ext>
            </a:extLst>
          </p:cNvPr>
          <p:cNvGrpSpPr/>
          <p:nvPr/>
        </p:nvGrpSpPr>
        <p:grpSpPr>
          <a:xfrm>
            <a:off x="6907295" y="3600938"/>
            <a:ext cx="1834960" cy="490490"/>
            <a:chOff x="6907295" y="3600938"/>
            <a:chExt cx="1834960" cy="490490"/>
          </a:xfrm>
        </p:grpSpPr>
        <p:grpSp>
          <p:nvGrpSpPr>
            <p:cNvPr id="27" name="Group 26">
              <a:extLst>
                <a:ext uri="{FF2B5EF4-FFF2-40B4-BE49-F238E27FC236}">
                  <a16:creationId xmlns:a16="http://schemas.microsoft.com/office/drawing/2014/main" id="{72401B0C-80D3-46BF-A527-E745DD936175}"/>
                </a:ext>
              </a:extLst>
            </p:cNvPr>
            <p:cNvGrpSpPr/>
            <p:nvPr/>
          </p:nvGrpSpPr>
          <p:grpSpPr>
            <a:xfrm>
              <a:off x="6907295" y="3600938"/>
              <a:ext cx="630301" cy="490295"/>
              <a:chOff x="6907295" y="3600938"/>
              <a:chExt cx="630301" cy="490295"/>
            </a:xfrm>
          </p:grpSpPr>
          <p:cxnSp>
            <p:nvCxnSpPr>
              <p:cNvPr id="24" name="Straight Arrow Connector 23">
                <a:extLst>
                  <a:ext uri="{FF2B5EF4-FFF2-40B4-BE49-F238E27FC236}">
                    <a16:creationId xmlns:a16="http://schemas.microsoft.com/office/drawing/2014/main" id="{0C887D95-C18B-40EB-9018-1A941F8A3063}"/>
                  </a:ext>
                </a:extLst>
              </p:cNvPr>
              <p:cNvCxnSpPr>
                <a:cxnSpLocks/>
              </p:cNvCxnSpPr>
              <p:nvPr/>
            </p:nvCxnSpPr>
            <p:spPr>
              <a:xfrm>
                <a:off x="6915148" y="4091233"/>
                <a:ext cx="590550"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4183D71-4ABA-4A2F-80C7-E30DACC933C4}"/>
                      </a:ext>
                    </a:extLst>
                  </p:cNvPr>
                  <p:cNvSpPr txBox="1"/>
                  <p:nvPr/>
                </p:nvSpPr>
                <p:spPr>
                  <a:xfrm>
                    <a:off x="6907295" y="3600938"/>
                    <a:ext cx="630301" cy="307777"/>
                  </a:xfrm>
                  <a:prstGeom prst="rect">
                    <a:avLst/>
                  </a:prstGeom>
                  <a:noFill/>
                </p:spPr>
                <p:txBody>
                  <a:bodyPr wrap="none" rtlCol="0">
                    <a:spAutoFit/>
                  </a:bodyPr>
                  <a:lstStyle/>
                  <a:p>
                    <a14:m>
                      <m:oMath xmlns:m="http://schemas.openxmlformats.org/officeDocument/2006/math">
                        <m:r>
                          <a:rPr lang="en-US" sz="1400" i="1" smtClean="0">
                            <a:latin typeface="Cambria Math" panose="02040503050406030204" pitchFamily="18" charset="0"/>
                          </a:rPr>
                          <m:t>2</m:t>
                        </m:r>
                      </m:oMath>
                    </a14:m>
                    <a:r>
                      <a:rPr lang="en-US" sz="1400" dirty="0"/>
                      <a:t> inch</a:t>
                    </a:r>
                  </a:p>
                </p:txBody>
              </p:sp>
            </mc:Choice>
            <mc:Fallback xmlns="">
              <p:sp>
                <p:nvSpPr>
                  <p:cNvPr id="26" name="TextBox 25">
                    <a:extLst>
                      <a:ext uri="{FF2B5EF4-FFF2-40B4-BE49-F238E27FC236}">
                        <a16:creationId xmlns:a16="http://schemas.microsoft.com/office/drawing/2014/main" id="{14183D71-4ABA-4A2F-80C7-E30DACC933C4}"/>
                      </a:ext>
                    </a:extLst>
                  </p:cNvPr>
                  <p:cNvSpPr txBox="1">
                    <a:spLocks noRot="1" noChangeAspect="1" noMove="1" noResize="1" noEditPoints="1" noAdjustHandles="1" noChangeArrowheads="1" noChangeShapeType="1" noTextEdit="1"/>
                  </p:cNvSpPr>
                  <p:nvPr/>
                </p:nvSpPr>
                <p:spPr>
                  <a:xfrm>
                    <a:off x="6907295" y="3600938"/>
                    <a:ext cx="630301" cy="307777"/>
                  </a:xfrm>
                  <a:prstGeom prst="rect">
                    <a:avLst/>
                  </a:prstGeom>
                  <a:blipFill>
                    <a:blip r:embed="rId2"/>
                    <a:stretch>
                      <a:fillRect t="-4000" r="-1942" b="-20000"/>
                    </a:stretch>
                  </a:blipFill>
                </p:spPr>
                <p:txBody>
                  <a:bodyPr/>
                  <a:lstStyle/>
                  <a:p>
                    <a:r>
                      <a:rPr lang="en-US">
                        <a:noFill/>
                      </a:rPr>
                      <a:t> </a:t>
                    </a:r>
                  </a:p>
                </p:txBody>
              </p:sp>
            </mc:Fallback>
          </mc:AlternateContent>
        </p:grpSp>
        <p:grpSp>
          <p:nvGrpSpPr>
            <p:cNvPr id="28" name="Group 27">
              <a:extLst>
                <a:ext uri="{FF2B5EF4-FFF2-40B4-BE49-F238E27FC236}">
                  <a16:creationId xmlns:a16="http://schemas.microsoft.com/office/drawing/2014/main" id="{114C0C60-2A77-415A-BAE0-63DB964CC166}"/>
                </a:ext>
              </a:extLst>
            </p:cNvPr>
            <p:cNvGrpSpPr/>
            <p:nvPr/>
          </p:nvGrpSpPr>
          <p:grpSpPr>
            <a:xfrm>
              <a:off x="7501772" y="3600938"/>
              <a:ext cx="630301" cy="490295"/>
              <a:chOff x="6907295" y="3600938"/>
              <a:chExt cx="630301" cy="490295"/>
            </a:xfrm>
          </p:grpSpPr>
          <p:cxnSp>
            <p:nvCxnSpPr>
              <p:cNvPr id="29" name="Straight Arrow Connector 28">
                <a:extLst>
                  <a:ext uri="{FF2B5EF4-FFF2-40B4-BE49-F238E27FC236}">
                    <a16:creationId xmlns:a16="http://schemas.microsoft.com/office/drawing/2014/main" id="{71284D0B-C1B1-4407-B5E1-F5F13C1F7D68}"/>
                  </a:ext>
                </a:extLst>
              </p:cNvPr>
              <p:cNvCxnSpPr>
                <a:cxnSpLocks/>
              </p:cNvCxnSpPr>
              <p:nvPr/>
            </p:nvCxnSpPr>
            <p:spPr>
              <a:xfrm>
                <a:off x="6915148" y="4091233"/>
                <a:ext cx="590550"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4199F03-3FDA-4558-9970-4C99ADE2B5D4}"/>
                      </a:ext>
                    </a:extLst>
                  </p:cNvPr>
                  <p:cNvSpPr txBox="1"/>
                  <p:nvPr/>
                </p:nvSpPr>
                <p:spPr>
                  <a:xfrm>
                    <a:off x="6907295" y="3600938"/>
                    <a:ext cx="630301" cy="307777"/>
                  </a:xfrm>
                  <a:prstGeom prst="rect">
                    <a:avLst/>
                  </a:prstGeom>
                  <a:noFill/>
                </p:spPr>
                <p:txBody>
                  <a:bodyPr wrap="none" rtlCol="0">
                    <a:spAutoFit/>
                  </a:bodyPr>
                  <a:lstStyle/>
                  <a:p>
                    <a14:m>
                      <m:oMath xmlns:m="http://schemas.openxmlformats.org/officeDocument/2006/math">
                        <m:r>
                          <a:rPr lang="en-US" sz="1400" i="1" smtClean="0">
                            <a:latin typeface="Cambria Math" panose="02040503050406030204" pitchFamily="18" charset="0"/>
                          </a:rPr>
                          <m:t>2</m:t>
                        </m:r>
                      </m:oMath>
                    </a14:m>
                    <a:r>
                      <a:rPr lang="en-US" sz="1400" dirty="0"/>
                      <a:t> inch</a:t>
                    </a:r>
                  </a:p>
                </p:txBody>
              </p:sp>
            </mc:Choice>
            <mc:Fallback xmlns="">
              <p:sp>
                <p:nvSpPr>
                  <p:cNvPr id="30" name="TextBox 29">
                    <a:extLst>
                      <a:ext uri="{FF2B5EF4-FFF2-40B4-BE49-F238E27FC236}">
                        <a16:creationId xmlns:a16="http://schemas.microsoft.com/office/drawing/2014/main" id="{A4199F03-3FDA-4558-9970-4C99ADE2B5D4}"/>
                      </a:ext>
                    </a:extLst>
                  </p:cNvPr>
                  <p:cNvSpPr txBox="1">
                    <a:spLocks noRot="1" noChangeAspect="1" noMove="1" noResize="1" noEditPoints="1" noAdjustHandles="1" noChangeArrowheads="1" noChangeShapeType="1" noTextEdit="1"/>
                  </p:cNvSpPr>
                  <p:nvPr/>
                </p:nvSpPr>
                <p:spPr>
                  <a:xfrm>
                    <a:off x="6907295" y="3600938"/>
                    <a:ext cx="630301" cy="307777"/>
                  </a:xfrm>
                  <a:prstGeom prst="rect">
                    <a:avLst/>
                  </a:prstGeom>
                  <a:blipFill>
                    <a:blip r:embed="rId2"/>
                    <a:stretch>
                      <a:fillRect t="-4000" r="-1942" b="-20000"/>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5861609A-5540-4C8B-B53F-71FE100A5941}"/>
                </a:ext>
              </a:extLst>
            </p:cNvPr>
            <p:cNvGrpSpPr/>
            <p:nvPr/>
          </p:nvGrpSpPr>
          <p:grpSpPr>
            <a:xfrm>
              <a:off x="8111954" y="3601133"/>
              <a:ext cx="630301" cy="490295"/>
              <a:chOff x="6907295" y="3600938"/>
              <a:chExt cx="630301" cy="490295"/>
            </a:xfrm>
          </p:grpSpPr>
          <p:cxnSp>
            <p:nvCxnSpPr>
              <p:cNvPr id="32" name="Straight Arrow Connector 31">
                <a:extLst>
                  <a:ext uri="{FF2B5EF4-FFF2-40B4-BE49-F238E27FC236}">
                    <a16:creationId xmlns:a16="http://schemas.microsoft.com/office/drawing/2014/main" id="{1938635A-4287-47B0-AFB8-20103A6ADC44}"/>
                  </a:ext>
                </a:extLst>
              </p:cNvPr>
              <p:cNvCxnSpPr>
                <a:cxnSpLocks/>
              </p:cNvCxnSpPr>
              <p:nvPr/>
            </p:nvCxnSpPr>
            <p:spPr>
              <a:xfrm>
                <a:off x="6915148" y="4091233"/>
                <a:ext cx="590550"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5244574-FD31-4BA3-BDAA-27959632BFDD}"/>
                      </a:ext>
                    </a:extLst>
                  </p:cNvPr>
                  <p:cNvSpPr txBox="1"/>
                  <p:nvPr/>
                </p:nvSpPr>
                <p:spPr>
                  <a:xfrm>
                    <a:off x="6907295" y="3600938"/>
                    <a:ext cx="630301" cy="307777"/>
                  </a:xfrm>
                  <a:prstGeom prst="rect">
                    <a:avLst/>
                  </a:prstGeom>
                  <a:noFill/>
                </p:spPr>
                <p:txBody>
                  <a:bodyPr wrap="none" rtlCol="0">
                    <a:spAutoFit/>
                  </a:bodyPr>
                  <a:lstStyle/>
                  <a:p>
                    <a14:m>
                      <m:oMath xmlns:m="http://schemas.openxmlformats.org/officeDocument/2006/math">
                        <m:r>
                          <a:rPr lang="en-US" sz="1400" i="1" smtClean="0">
                            <a:latin typeface="Cambria Math" panose="02040503050406030204" pitchFamily="18" charset="0"/>
                          </a:rPr>
                          <m:t>2</m:t>
                        </m:r>
                      </m:oMath>
                    </a14:m>
                    <a:r>
                      <a:rPr lang="en-US" sz="1400" dirty="0"/>
                      <a:t> inch</a:t>
                    </a:r>
                  </a:p>
                </p:txBody>
              </p:sp>
            </mc:Choice>
            <mc:Fallback xmlns="">
              <p:sp>
                <p:nvSpPr>
                  <p:cNvPr id="33" name="TextBox 32">
                    <a:extLst>
                      <a:ext uri="{FF2B5EF4-FFF2-40B4-BE49-F238E27FC236}">
                        <a16:creationId xmlns:a16="http://schemas.microsoft.com/office/drawing/2014/main" id="{25244574-FD31-4BA3-BDAA-27959632BFDD}"/>
                      </a:ext>
                    </a:extLst>
                  </p:cNvPr>
                  <p:cNvSpPr txBox="1">
                    <a:spLocks noRot="1" noChangeAspect="1" noMove="1" noResize="1" noEditPoints="1" noAdjustHandles="1" noChangeArrowheads="1" noChangeShapeType="1" noTextEdit="1"/>
                  </p:cNvSpPr>
                  <p:nvPr/>
                </p:nvSpPr>
                <p:spPr>
                  <a:xfrm>
                    <a:off x="6907295" y="3600938"/>
                    <a:ext cx="630301" cy="307777"/>
                  </a:xfrm>
                  <a:prstGeom prst="rect">
                    <a:avLst/>
                  </a:prstGeom>
                  <a:blipFill>
                    <a:blip r:embed="rId2"/>
                    <a:stretch>
                      <a:fillRect t="-4000" r="-1942" b="-20000"/>
                    </a:stretch>
                  </a:blipFill>
                </p:spPr>
                <p:txBody>
                  <a:bodyPr/>
                  <a:lstStyle/>
                  <a:p>
                    <a:r>
                      <a:rPr lang="en-US">
                        <a:noFill/>
                      </a:rPr>
                      <a:t> </a:t>
                    </a:r>
                  </a:p>
                </p:txBody>
              </p:sp>
            </mc:Fallback>
          </mc:AlternateContent>
        </p:grpSp>
      </p:grpSp>
      <p:grpSp>
        <p:nvGrpSpPr>
          <p:cNvPr id="35" name="Group 34">
            <a:extLst>
              <a:ext uri="{FF2B5EF4-FFF2-40B4-BE49-F238E27FC236}">
                <a16:creationId xmlns:a16="http://schemas.microsoft.com/office/drawing/2014/main" id="{C231A7B9-DB06-4E2D-AC10-494D0C694769}"/>
              </a:ext>
            </a:extLst>
          </p:cNvPr>
          <p:cNvGrpSpPr/>
          <p:nvPr/>
        </p:nvGrpSpPr>
        <p:grpSpPr>
          <a:xfrm>
            <a:off x="3706295" y="3600743"/>
            <a:ext cx="1834960" cy="490490"/>
            <a:chOff x="6907295" y="3600938"/>
            <a:chExt cx="1834960" cy="490490"/>
          </a:xfrm>
        </p:grpSpPr>
        <p:grpSp>
          <p:nvGrpSpPr>
            <p:cNvPr id="36" name="Group 35">
              <a:extLst>
                <a:ext uri="{FF2B5EF4-FFF2-40B4-BE49-F238E27FC236}">
                  <a16:creationId xmlns:a16="http://schemas.microsoft.com/office/drawing/2014/main" id="{AE9E92AB-8533-4373-B6D3-EF0844A24C2C}"/>
                </a:ext>
              </a:extLst>
            </p:cNvPr>
            <p:cNvGrpSpPr/>
            <p:nvPr/>
          </p:nvGrpSpPr>
          <p:grpSpPr>
            <a:xfrm>
              <a:off x="6907295" y="3600938"/>
              <a:ext cx="630301" cy="490295"/>
              <a:chOff x="6907295" y="3600938"/>
              <a:chExt cx="630301" cy="490295"/>
            </a:xfrm>
          </p:grpSpPr>
          <p:cxnSp>
            <p:nvCxnSpPr>
              <p:cNvPr id="43" name="Straight Arrow Connector 42">
                <a:extLst>
                  <a:ext uri="{FF2B5EF4-FFF2-40B4-BE49-F238E27FC236}">
                    <a16:creationId xmlns:a16="http://schemas.microsoft.com/office/drawing/2014/main" id="{923F5F7C-4EFA-433D-B679-F35B54E31782}"/>
                  </a:ext>
                </a:extLst>
              </p:cNvPr>
              <p:cNvCxnSpPr>
                <a:cxnSpLocks/>
              </p:cNvCxnSpPr>
              <p:nvPr/>
            </p:nvCxnSpPr>
            <p:spPr>
              <a:xfrm>
                <a:off x="6915148" y="4091233"/>
                <a:ext cx="590550"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1930D6C-C28F-4292-B56F-9F468C667516}"/>
                      </a:ext>
                    </a:extLst>
                  </p:cNvPr>
                  <p:cNvSpPr txBox="1"/>
                  <p:nvPr/>
                </p:nvSpPr>
                <p:spPr>
                  <a:xfrm>
                    <a:off x="6907295" y="3600938"/>
                    <a:ext cx="630301" cy="307777"/>
                  </a:xfrm>
                  <a:prstGeom prst="rect">
                    <a:avLst/>
                  </a:prstGeom>
                  <a:noFill/>
                </p:spPr>
                <p:txBody>
                  <a:bodyPr wrap="none" rtlCol="0">
                    <a:spAutoFit/>
                  </a:bodyPr>
                  <a:lstStyle/>
                  <a:p>
                    <a14:m>
                      <m:oMath xmlns:m="http://schemas.openxmlformats.org/officeDocument/2006/math">
                        <m:r>
                          <a:rPr lang="en-US" sz="1400" i="1" smtClean="0">
                            <a:latin typeface="Cambria Math" panose="02040503050406030204" pitchFamily="18" charset="0"/>
                          </a:rPr>
                          <m:t>2</m:t>
                        </m:r>
                      </m:oMath>
                    </a14:m>
                    <a:r>
                      <a:rPr lang="en-US" sz="1400" dirty="0"/>
                      <a:t> inch</a:t>
                    </a:r>
                  </a:p>
                </p:txBody>
              </p:sp>
            </mc:Choice>
            <mc:Fallback xmlns="">
              <p:sp>
                <p:nvSpPr>
                  <p:cNvPr id="44" name="TextBox 43">
                    <a:extLst>
                      <a:ext uri="{FF2B5EF4-FFF2-40B4-BE49-F238E27FC236}">
                        <a16:creationId xmlns:a16="http://schemas.microsoft.com/office/drawing/2014/main" id="{91930D6C-C28F-4292-B56F-9F468C667516}"/>
                      </a:ext>
                    </a:extLst>
                  </p:cNvPr>
                  <p:cNvSpPr txBox="1">
                    <a:spLocks noRot="1" noChangeAspect="1" noMove="1" noResize="1" noEditPoints="1" noAdjustHandles="1" noChangeArrowheads="1" noChangeShapeType="1" noTextEdit="1"/>
                  </p:cNvSpPr>
                  <p:nvPr/>
                </p:nvSpPr>
                <p:spPr>
                  <a:xfrm>
                    <a:off x="6907295" y="3600938"/>
                    <a:ext cx="630301" cy="307777"/>
                  </a:xfrm>
                  <a:prstGeom prst="rect">
                    <a:avLst/>
                  </a:prstGeom>
                  <a:blipFill>
                    <a:blip r:embed="rId2"/>
                    <a:stretch>
                      <a:fillRect t="-4000" r="-1942" b="-20000"/>
                    </a:stretch>
                  </a:blipFill>
                </p:spPr>
                <p:txBody>
                  <a:bodyPr/>
                  <a:lstStyle/>
                  <a:p>
                    <a:r>
                      <a:rPr lang="en-US">
                        <a:noFill/>
                      </a:rPr>
                      <a:t> </a:t>
                    </a:r>
                  </a:p>
                </p:txBody>
              </p:sp>
            </mc:Fallback>
          </mc:AlternateContent>
        </p:grpSp>
        <p:grpSp>
          <p:nvGrpSpPr>
            <p:cNvPr id="37" name="Group 36">
              <a:extLst>
                <a:ext uri="{FF2B5EF4-FFF2-40B4-BE49-F238E27FC236}">
                  <a16:creationId xmlns:a16="http://schemas.microsoft.com/office/drawing/2014/main" id="{C6350F2C-0D18-4483-930C-01110C4693E6}"/>
                </a:ext>
              </a:extLst>
            </p:cNvPr>
            <p:cNvGrpSpPr/>
            <p:nvPr/>
          </p:nvGrpSpPr>
          <p:grpSpPr>
            <a:xfrm>
              <a:off x="7501772" y="3600938"/>
              <a:ext cx="630301" cy="490295"/>
              <a:chOff x="6907295" y="3600938"/>
              <a:chExt cx="630301" cy="490295"/>
            </a:xfrm>
          </p:grpSpPr>
          <p:cxnSp>
            <p:nvCxnSpPr>
              <p:cNvPr id="41" name="Straight Arrow Connector 40">
                <a:extLst>
                  <a:ext uri="{FF2B5EF4-FFF2-40B4-BE49-F238E27FC236}">
                    <a16:creationId xmlns:a16="http://schemas.microsoft.com/office/drawing/2014/main" id="{F0C4B93D-0815-437C-B03B-30878654A03D}"/>
                  </a:ext>
                </a:extLst>
              </p:cNvPr>
              <p:cNvCxnSpPr>
                <a:cxnSpLocks/>
              </p:cNvCxnSpPr>
              <p:nvPr/>
            </p:nvCxnSpPr>
            <p:spPr>
              <a:xfrm>
                <a:off x="6915148" y="4091233"/>
                <a:ext cx="590550"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A382999-5159-4F28-A30B-C0E0AD171423}"/>
                      </a:ext>
                    </a:extLst>
                  </p:cNvPr>
                  <p:cNvSpPr txBox="1"/>
                  <p:nvPr/>
                </p:nvSpPr>
                <p:spPr>
                  <a:xfrm>
                    <a:off x="6907295" y="3600938"/>
                    <a:ext cx="630301" cy="307777"/>
                  </a:xfrm>
                  <a:prstGeom prst="rect">
                    <a:avLst/>
                  </a:prstGeom>
                  <a:noFill/>
                </p:spPr>
                <p:txBody>
                  <a:bodyPr wrap="none" rtlCol="0">
                    <a:spAutoFit/>
                  </a:bodyPr>
                  <a:lstStyle/>
                  <a:p>
                    <a14:m>
                      <m:oMath xmlns:m="http://schemas.openxmlformats.org/officeDocument/2006/math">
                        <m:r>
                          <a:rPr lang="en-US" sz="1400" i="1" smtClean="0">
                            <a:latin typeface="Cambria Math" panose="02040503050406030204" pitchFamily="18" charset="0"/>
                          </a:rPr>
                          <m:t>2</m:t>
                        </m:r>
                      </m:oMath>
                    </a14:m>
                    <a:r>
                      <a:rPr lang="en-US" sz="1400" dirty="0"/>
                      <a:t> inch</a:t>
                    </a:r>
                  </a:p>
                </p:txBody>
              </p:sp>
            </mc:Choice>
            <mc:Fallback xmlns="">
              <p:sp>
                <p:nvSpPr>
                  <p:cNvPr id="42" name="TextBox 41">
                    <a:extLst>
                      <a:ext uri="{FF2B5EF4-FFF2-40B4-BE49-F238E27FC236}">
                        <a16:creationId xmlns:a16="http://schemas.microsoft.com/office/drawing/2014/main" id="{BA382999-5159-4F28-A30B-C0E0AD171423}"/>
                      </a:ext>
                    </a:extLst>
                  </p:cNvPr>
                  <p:cNvSpPr txBox="1">
                    <a:spLocks noRot="1" noChangeAspect="1" noMove="1" noResize="1" noEditPoints="1" noAdjustHandles="1" noChangeArrowheads="1" noChangeShapeType="1" noTextEdit="1"/>
                  </p:cNvSpPr>
                  <p:nvPr/>
                </p:nvSpPr>
                <p:spPr>
                  <a:xfrm>
                    <a:off x="6907295" y="3600938"/>
                    <a:ext cx="630301" cy="307777"/>
                  </a:xfrm>
                  <a:prstGeom prst="rect">
                    <a:avLst/>
                  </a:prstGeom>
                  <a:blipFill>
                    <a:blip r:embed="rId2"/>
                    <a:stretch>
                      <a:fillRect t="-4000" r="-1942" b="-20000"/>
                    </a:stretch>
                  </a:blipFill>
                </p:spPr>
                <p:txBody>
                  <a:bodyPr/>
                  <a:lstStyle/>
                  <a:p>
                    <a:r>
                      <a:rPr lang="en-US">
                        <a:noFill/>
                      </a:rPr>
                      <a:t> </a:t>
                    </a:r>
                  </a:p>
                </p:txBody>
              </p:sp>
            </mc:Fallback>
          </mc:AlternateContent>
        </p:grpSp>
        <p:grpSp>
          <p:nvGrpSpPr>
            <p:cNvPr id="38" name="Group 37">
              <a:extLst>
                <a:ext uri="{FF2B5EF4-FFF2-40B4-BE49-F238E27FC236}">
                  <a16:creationId xmlns:a16="http://schemas.microsoft.com/office/drawing/2014/main" id="{43755860-FFA4-43C5-A5C1-3F8B62DF0CD7}"/>
                </a:ext>
              </a:extLst>
            </p:cNvPr>
            <p:cNvGrpSpPr/>
            <p:nvPr/>
          </p:nvGrpSpPr>
          <p:grpSpPr>
            <a:xfrm>
              <a:off x="8111954" y="3601133"/>
              <a:ext cx="630301" cy="490295"/>
              <a:chOff x="6907295" y="3600938"/>
              <a:chExt cx="630301" cy="490295"/>
            </a:xfrm>
          </p:grpSpPr>
          <p:cxnSp>
            <p:nvCxnSpPr>
              <p:cNvPr id="39" name="Straight Arrow Connector 38">
                <a:extLst>
                  <a:ext uri="{FF2B5EF4-FFF2-40B4-BE49-F238E27FC236}">
                    <a16:creationId xmlns:a16="http://schemas.microsoft.com/office/drawing/2014/main" id="{FD6F3279-E852-4C4E-9EFC-08D529E872D4}"/>
                  </a:ext>
                </a:extLst>
              </p:cNvPr>
              <p:cNvCxnSpPr>
                <a:cxnSpLocks/>
              </p:cNvCxnSpPr>
              <p:nvPr/>
            </p:nvCxnSpPr>
            <p:spPr>
              <a:xfrm>
                <a:off x="6915148" y="4091233"/>
                <a:ext cx="590550"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AB729B-D875-43F4-AD57-0C898004DB2B}"/>
                      </a:ext>
                    </a:extLst>
                  </p:cNvPr>
                  <p:cNvSpPr txBox="1"/>
                  <p:nvPr/>
                </p:nvSpPr>
                <p:spPr>
                  <a:xfrm>
                    <a:off x="6907295" y="3600938"/>
                    <a:ext cx="630301" cy="307777"/>
                  </a:xfrm>
                  <a:prstGeom prst="rect">
                    <a:avLst/>
                  </a:prstGeom>
                  <a:noFill/>
                </p:spPr>
                <p:txBody>
                  <a:bodyPr wrap="none" rtlCol="0">
                    <a:spAutoFit/>
                  </a:bodyPr>
                  <a:lstStyle/>
                  <a:p>
                    <a14:m>
                      <m:oMath xmlns:m="http://schemas.openxmlformats.org/officeDocument/2006/math">
                        <m:r>
                          <a:rPr lang="en-US" sz="1400" i="1" smtClean="0">
                            <a:latin typeface="Cambria Math" panose="02040503050406030204" pitchFamily="18" charset="0"/>
                          </a:rPr>
                          <m:t>2</m:t>
                        </m:r>
                      </m:oMath>
                    </a14:m>
                    <a:r>
                      <a:rPr lang="en-US" sz="1400" dirty="0"/>
                      <a:t> inch</a:t>
                    </a:r>
                  </a:p>
                </p:txBody>
              </p:sp>
            </mc:Choice>
            <mc:Fallback xmlns="">
              <p:sp>
                <p:nvSpPr>
                  <p:cNvPr id="40" name="TextBox 39">
                    <a:extLst>
                      <a:ext uri="{FF2B5EF4-FFF2-40B4-BE49-F238E27FC236}">
                        <a16:creationId xmlns:a16="http://schemas.microsoft.com/office/drawing/2014/main" id="{63AB729B-D875-43F4-AD57-0C898004DB2B}"/>
                      </a:ext>
                    </a:extLst>
                  </p:cNvPr>
                  <p:cNvSpPr txBox="1">
                    <a:spLocks noRot="1" noChangeAspect="1" noMove="1" noResize="1" noEditPoints="1" noAdjustHandles="1" noChangeArrowheads="1" noChangeShapeType="1" noTextEdit="1"/>
                  </p:cNvSpPr>
                  <p:nvPr/>
                </p:nvSpPr>
                <p:spPr>
                  <a:xfrm>
                    <a:off x="6907295" y="3600938"/>
                    <a:ext cx="630301" cy="307777"/>
                  </a:xfrm>
                  <a:prstGeom prst="rect">
                    <a:avLst/>
                  </a:prstGeom>
                  <a:blipFill>
                    <a:blip r:embed="rId2"/>
                    <a:stretch>
                      <a:fillRect t="-4000" r="-1942" b="-20000"/>
                    </a:stretch>
                  </a:blipFill>
                </p:spPr>
                <p:txBody>
                  <a:bodyPr/>
                  <a:lstStyle/>
                  <a:p>
                    <a:r>
                      <a:rPr lang="en-US">
                        <a:noFill/>
                      </a:rPr>
                      <a:t> </a:t>
                    </a:r>
                  </a:p>
                </p:txBody>
              </p:sp>
            </mc:Fallback>
          </mc:AlternateContent>
        </p:grpSp>
      </p:grpSp>
      <p:grpSp>
        <p:nvGrpSpPr>
          <p:cNvPr id="45" name="Group 44">
            <a:extLst>
              <a:ext uri="{FF2B5EF4-FFF2-40B4-BE49-F238E27FC236}">
                <a16:creationId xmlns:a16="http://schemas.microsoft.com/office/drawing/2014/main" id="{CC9C0B02-ACAB-468F-AD50-5F89BCACFAD7}"/>
              </a:ext>
            </a:extLst>
          </p:cNvPr>
          <p:cNvGrpSpPr/>
          <p:nvPr/>
        </p:nvGrpSpPr>
        <p:grpSpPr>
          <a:xfrm>
            <a:off x="526398" y="3600743"/>
            <a:ext cx="1834960" cy="490490"/>
            <a:chOff x="6907295" y="3600938"/>
            <a:chExt cx="1834960" cy="490490"/>
          </a:xfrm>
        </p:grpSpPr>
        <p:grpSp>
          <p:nvGrpSpPr>
            <p:cNvPr id="46" name="Group 45">
              <a:extLst>
                <a:ext uri="{FF2B5EF4-FFF2-40B4-BE49-F238E27FC236}">
                  <a16:creationId xmlns:a16="http://schemas.microsoft.com/office/drawing/2014/main" id="{73DC8E60-AB72-479D-AF65-10D804920589}"/>
                </a:ext>
              </a:extLst>
            </p:cNvPr>
            <p:cNvGrpSpPr/>
            <p:nvPr/>
          </p:nvGrpSpPr>
          <p:grpSpPr>
            <a:xfrm>
              <a:off x="6907295" y="3600938"/>
              <a:ext cx="630301" cy="490295"/>
              <a:chOff x="6907295" y="3600938"/>
              <a:chExt cx="630301" cy="490295"/>
            </a:xfrm>
          </p:grpSpPr>
          <p:cxnSp>
            <p:nvCxnSpPr>
              <p:cNvPr id="53" name="Straight Arrow Connector 52">
                <a:extLst>
                  <a:ext uri="{FF2B5EF4-FFF2-40B4-BE49-F238E27FC236}">
                    <a16:creationId xmlns:a16="http://schemas.microsoft.com/office/drawing/2014/main" id="{29639A32-4AA3-4266-BB98-D506ACB813D7}"/>
                  </a:ext>
                </a:extLst>
              </p:cNvPr>
              <p:cNvCxnSpPr>
                <a:cxnSpLocks/>
              </p:cNvCxnSpPr>
              <p:nvPr/>
            </p:nvCxnSpPr>
            <p:spPr>
              <a:xfrm>
                <a:off x="6915148" y="4091233"/>
                <a:ext cx="590550"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38CA8F8-E7D3-405D-B804-554C6EBC4C8F}"/>
                      </a:ext>
                    </a:extLst>
                  </p:cNvPr>
                  <p:cNvSpPr txBox="1"/>
                  <p:nvPr/>
                </p:nvSpPr>
                <p:spPr>
                  <a:xfrm>
                    <a:off x="6907295" y="3600938"/>
                    <a:ext cx="630301" cy="307777"/>
                  </a:xfrm>
                  <a:prstGeom prst="rect">
                    <a:avLst/>
                  </a:prstGeom>
                  <a:noFill/>
                </p:spPr>
                <p:txBody>
                  <a:bodyPr wrap="none" rtlCol="0">
                    <a:spAutoFit/>
                  </a:bodyPr>
                  <a:lstStyle/>
                  <a:p>
                    <a14:m>
                      <m:oMath xmlns:m="http://schemas.openxmlformats.org/officeDocument/2006/math">
                        <m:r>
                          <a:rPr lang="en-US" sz="1400" i="1" smtClean="0">
                            <a:latin typeface="Cambria Math" panose="02040503050406030204" pitchFamily="18" charset="0"/>
                          </a:rPr>
                          <m:t>2</m:t>
                        </m:r>
                      </m:oMath>
                    </a14:m>
                    <a:r>
                      <a:rPr lang="en-US" sz="1400" dirty="0"/>
                      <a:t> inch</a:t>
                    </a:r>
                  </a:p>
                </p:txBody>
              </p:sp>
            </mc:Choice>
            <mc:Fallback xmlns="">
              <p:sp>
                <p:nvSpPr>
                  <p:cNvPr id="54" name="TextBox 53">
                    <a:extLst>
                      <a:ext uri="{FF2B5EF4-FFF2-40B4-BE49-F238E27FC236}">
                        <a16:creationId xmlns:a16="http://schemas.microsoft.com/office/drawing/2014/main" id="{638CA8F8-E7D3-405D-B804-554C6EBC4C8F}"/>
                      </a:ext>
                    </a:extLst>
                  </p:cNvPr>
                  <p:cNvSpPr txBox="1">
                    <a:spLocks noRot="1" noChangeAspect="1" noMove="1" noResize="1" noEditPoints="1" noAdjustHandles="1" noChangeArrowheads="1" noChangeShapeType="1" noTextEdit="1"/>
                  </p:cNvSpPr>
                  <p:nvPr/>
                </p:nvSpPr>
                <p:spPr>
                  <a:xfrm>
                    <a:off x="6907295" y="3600938"/>
                    <a:ext cx="630301" cy="307777"/>
                  </a:xfrm>
                  <a:prstGeom prst="rect">
                    <a:avLst/>
                  </a:prstGeom>
                  <a:blipFill>
                    <a:blip r:embed="rId2"/>
                    <a:stretch>
                      <a:fillRect t="-4000" r="-962" b="-20000"/>
                    </a:stretch>
                  </a:blipFill>
                </p:spPr>
                <p:txBody>
                  <a:bodyPr/>
                  <a:lstStyle/>
                  <a:p>
                    <a:r>
                      <a:rPr lang="en-US">
                        <a:noFill/>
                      </a:rPr>
                      <a:t> </a:t>
                    </a:r>
                  </a:p>
                </p:txBody>
              </p:sp>
            </mc:Fallback>
          </mc:AlternateContent>
        </p:grpSp>
        <p:grpSp>
          <p:nvGrpSpPr>
            <p:cNvPr id="47" name="Group 46">
              <a:extLst>
                <a:ext uri="{FF2B5EF4-FFF2-40B4-BE49-F238E27FC236}">
                  <a16:creationId xmlns:a16="http://schemas.microsoft.com/office/drawing/2014/main" id="{C54F7944-9BA5-4E31-9A6A-F22EEEDD58DD}"/>
                </a:ext>
              </a:extLst>
            </p:cNvPr>
            <p:cNvGrpSpPr/>
            <p:nvPr/>
          </p:nvGrpSpPr>
          <p:grpSpPr>
            <a:xfrm>
              <a:off x="7501772" y="3600938"/>
              <a:ext cx="630301" cy="490295"/>
              <a:chOff x="6907295" y="3600938"/>
              <a:chExt cx="630301" cy="490295"/>
            </a:xfrm>
          </p:grpSpPr>
          <p:cxnSp>
            <p:nvCxnSpPr>
              <p:cNvPr id="51" name="Straight Arrow Connector 50">
                <a:extLst>
                  <a:ext uri="{FF2B5EF4-FFF2-40B4-BE49-F238E27FC236}">
                    <a16:creationId xmlns:a16="http://schemas.microsoft.com/office/drawing/2014/main" id="{D62A5FFC-96BE-47B9-94E6-888D5DAAD819}"/>
                  </a:ext>
                </a:extLst>
              </p:cNvPr>
              <p:cNvCxnSpPr>
                <a:cxnSpLocks/>
              </p:cNvCxnSpPr>
              <p:nvPr/>
            </p:nvCxnSpPr>
            <p:spPr>
              <a:xfrm>
                <a:off x="6915148" y="4091233"/>
                <a:ext cx="590550"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B917EE0-9F01-467C-8658-3813082DF8AD}"/>
                      </a:ext>
                    </a:extLst>
                  </p:cNvPr>
                  <p:cNvSpPr txBox="1"/>
                  <p:nvPr/>
                </p:nvSpPr>
                <p:spPr>
                  <a:xfrm>
                    <a:off x="6907295" y="3600938"/>
                    <a:ext cx="630301" cy="307777"/>
                  </a:xfrm>
                  <a:prstGeom prst="rect">
                    <a:avLst/>
                  </a:prstGeom>
                  <a:noFill/>
                </p:spPr>
                <p:txBody>
                  <a:bodyPr wrap="none" rtlCol="0">
                    <a:spAutoFit/>
                  </a:bodyPr>
                  <a:lstStyle/>
                  <a:p>
                    <a14:m>
                      <m:oMath xmlns:m="http://schemas.openxmlformats.org/officeDocument/2006/math">
                        <m:r>
                          <a:rPr lang="en-US" sz="1400" i="1" smtClean="0">
                            <a:latin typeface="Cambria Math" panose="02040503050406030204" pitchFamily="18" charset="0"/>
                          </a:rPr>
                          <m:t>2</m:t>
                        </m:r>
                      </m:oMath>
                    </a14:m>
                    <a:r>
                      <a:rPr lang="en-US" sz="1400" dirty="0"/>
                      <a:t> inch</a:t>
                    </a:r>
                  </a:p>
                </p:txBody>
              </p:sp>
            </mc:Choice>
            <mc:Fallback xmlns="">
              <p:sp>
                <p:nvSpPr>
                  <p:cNvPr id="52" name="TextBox 51">
                    <a:extLst>
                      <a:ext uri="{FF2B5EF4-FFF2-40B4-BE49-F238E27FC236}">
                        <a16:creationId xmlns:a16="http://schemas.microsoft.com/office/drawing/2014/main" id="{8B917EE0-9F01-467C-8658-3813082DF8AD}"/>
                      </a:ext>
                    </a:extLst>
                  </p:cNvPr>
                  <p:cNvSpPr txBox="1">
                    <a:spLocks noRot="1" noChangeAspect="1" noMove="1" noResize="1" noEditPoints="1" noAdjustHandles="1" noChangeArrowheads="1" noChangeShapeType="1" noTextEdit="1"/>
                  </p:cNvSpPr>
                  <p:nvPr/>
                </p:nvSpPr>
                <p:spPr>
                  <a:xfrm>
                    <a:off x="6907295" y="3600938"/>
                    <a:ext cx="630301" cy="307777"/>
                  </a:xfrm>
                  <a:prstGeom prst="rect">
                    <a:avLst/>
                  </a:prstGeom>
                  <a:blipFill>
                    <a:blip r:embed="rId2"/>
                    <a:stretch>
                      <a:fillRect t="-4000" r="-1942" b="-20000"/>
                    </a:stretch>
                  </a:blipFill>
                </p:spPr>
                <p:txBody>
                  <a:bodyPr/>
                  <a:lstStyle/>
                  <a:p>
                    <a:r>
                      <a:rPr lang="en-US">
                        <a:noFill/>
                      </a:rPr>
                      <a:t> </a:t>
                    </a:r>
                  </a:p>
                </p:txBody>
              </p:sp>
            </mc:Fallback>
          </mc:AlternateContent>
        </p:grpSp>
        <p:grpSp>
          <p:nvGrpSpPr>
            <p:cNvPr id="48" name="Group 47">
              <a:extLst>
                <a:ext uri="{FF2B5EF4-FFF2-40B4-BE49-F238E27FC236}">
                  <a16:creationId xmlns:a16="http://schemas.microsoft.com/office/drawing/2014/main" id="{D2368C79-73B6-464D-9147-14255BCB4D8A}"/>
                </a:ext>
              </a:extLst>
            </p:cNvPr>
            <p:cNvGrpSpPr/>
            <p:nvPr/>
          </p:nvGrpSpPr>
          <p:grpSpPr>
            <a:xfrm>
              <a:off x="8111954" y="3601133"/>
              <a:ext cx="630301" cy="490295"/>
              <a:chOff x="6907295" y="3600938"/>
              <a:chExt cx="630301" cy="490295"/>
            </a:xfrm>
          </p:grpSpPr>
          <p:cxnSp>
            <p:nvCxnSpPr>
              <p:cNvPr id="49" name="Straight Arrow Connector 48">
                <a:extLst>
                  <a:ext uri="{FF2B5EF4-FFF2-40B4-BE49-F238E27FC236}">
                    <a16:creationId xmlns:a16="http://schemas.microsoft.com/office/drawing/2014/main" id="{251C457A-FB82-4DAF-BA0F-35FE2B2091C1}"/>
                  </a:ext>
                </a:extLst>
              </p:cNvPr>
              <p:cNvCxnSpPr>
                <a:cxnSpLocks/>
              </p:cNvCxnSpPr>
              <p:nvPr/>
            </p:nvCxnSpPr>
            <p:spPr>
              <a:xfrm>
                <a:off x="6915148" y="4091233"/>
                <a:ext cx="590550"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0C60FB0C-7F23-44F2-8501-7A1D47C12E0D}"/>
                      </a:ext>
                    </a:extLst>
                  </p:cNvPr>
                  <p:cNvSpPr txBox="1"/>
                  <p:nvPr/>
                </p:nvSpPr>
                <p:spPr>
                  <a:xfrm>
                    <a:off x="6907295" y="3600938"/>
                    <a:ext cx="630301" cy="307777"/>
                  </a:xfrm>
                  <a:prstGeom prst="rect">
                    <a:avLst/>
                  </a:prstGeom>
                  <a:noFill/>
                </p:spPr>
                <p:txBody>
                  <a:bodyPr wrap="none" rtlCol="0">
                    <a:spAutoFit/>
                  </a:bodyPr>
                  <a:lstStyle/>
                  <a:p>
                    <a14:m>
                      <m:oMath xmlns:m="http://schemas.openxmlformats.org/officeDocument/2006/math">
                        <m:r>
                          <a:rPr lang="en-US" sz="1400" i="1" smtClean="0">
                            <a:latin typeface="Cambria Math" panose="02040503050406030204" pitchFamily="18" charset="0"/>
                          </a:rPr>
                          <m:t>2</m:t>
                        </m:r>
                      </m:oMath>
                    </a14:m>
                    <a:r>
                      <a:rPr lang="en-US" sz="1400" dirty="0"/>
                      <a:t> inch</a:t>
                    </a:r>
                  </a:p>
                </p:txBody>
              </p:sp>
            </mc:Choice>
            <mc:Fallback xmlns="">
              <p:sp>
                <p:nvSpPr>
                  <p:cNvPr id="50" name="TextBox 49">
                    <a:extLst>
                      <a:ext uri="{FF2B5EF4-FFF2-40B4-BE49-F238E27FC236}">
                        <a16:creationId xmlns:a16="http://schemas.microsoft.com/office/drawing/2014/main" id="{0C60FB0C-7F23-44F2-8501-7A1D47C12E0D}"/>
                      </a:ext>
                    </a:extLst>
                  </p:cNvPr>
                  <p:cNvSpPr txBox="1">
                    <a:spLocks noRot="1" noChangeAspect="1" noMove="1" noResize="1" noEditPoints="1" noAdjustHandles="1" noChangeArrowheads="1" noChangeShapeType="1" noTextEdit="1"/>
                  </p:cNvSpPr>
                  <p:nvPr/>
                </p:nvSpPr>
                <p:spPr>
                  <a:xfrm>
                    <a:off x="6907295" y="3600938"/>
                    <a:ext cx="630301" cy="307777"/>
                  </a:xfrm>
                  <a:prstGeom prst="rect">
                    <a:avLst/>
                  </a:prstGeom>
                  <a:blipFill>
                    <a:blip r:embed="rId2"/>
                    <a:stretch>
                      <a:fillRect t="-4000" r="-1942" b="-20000"/>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91F63C61-9293-40E9-ADB9-2979141E3D93}"/>
                  </a:ext>
                </a:extLst>
              </p:cNvPr>
              <p:cNvSpPr/>
              <p:nvPr/>
            </p:nvSpPr>
            <p:spPr>
              <a:xfrm>
                <a:off x="4818633" y="885418"/>
                <a:ext cx="1142747" cy="38145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000" b="0" i="1" smtClean="0">
                          <a:solidFill>
                            <a:prstClr val="black"/>
                          </a:solidFill>
                          <a:latin typeface="Cambria Math" panose="02040503050406030204" pitchFamily="18" charset="0"/>
                        </a:rPr>
                        <m:t>0.099=</m:t>
                      </m:r>
                      <m:f>
                        <m:fPr>
                          <m:ctrlPr>
                            <a:rPr lang="en-US" sz="1000" b="0" i="1" smtClean="0">
                              <a:solidFill>
                                <a:prstClr val="black"/>
                              </a:solidFill>
                              <a:latin typeface="Cambria Math" panose="02040503050406030204" pitchFamily="18" charset="0"/>
                            </a:rPr>
                          </m:ctrlPr>
                        </m:fPr>
                        <m:num>
                          <m:r>
                            <a:rPr lang="en-US" sz="1000" b="0" i="1" smtClean="0">
                              <a:solidFill>
                                <a:prstClr val="black"/>
                              </a:solidFill>
                              <a:latin typeface="Cambria Math" panose="02040503050406030204" pitchFamily="18" charset="0"/>
                            </a:rPr>
                            <m:t>99</m:t>
                          </m:r>
                        </m:num>
                        <m:den>
                          <m:r>
                            <a:rPr lang="en-US" sz="1000" b="0" i="1" smtClean="0">
                              <a:solidFill>
                                <a:prstClr val="black"/>
                              </a:solidFill>
                              <a:latin typeface="Cambria Math" panose="02040503050406030204" pitchFamily="18" charset="0"/>
                            </a:rPr>
                            <m:t>1000</m:t>
                          </m:r>
                        </m:den>
                      </m:f>
                    </m:oMath>
                  </m:oMathPara>
                </a14:m>
                <a:endParaRPr lang="en-US" sz="1600" dirty="0"/>
              </a:p>
            </p:txBody>
          </p:sp>
        </mc:Choice>
        <mc:Fallback xmlns="">
          <p:sp>
            <p:nvSpPr>
              <p:cNvPr id="56" name="Rectangle 55">
                <a:extLst>
                  <a:ext uri="{FF2B5EF4-FFF2-40B4-BE49-F238E27FC236}">
                    <a16:creationId xmlns:a16="http://schemas.microsoft.com/office/drawing/2014/main" id="{91F63C61-9293-40E9-ADB9-2979141E3D93}"/>
                  </a:ext>
                </a:extLst>
              </p:cNvPr>
              <p:cNvSpPr>
                <a:spLocks noRot="1" noChangeAspect="1" noMove="1" noResize="1" noEditPoints="1" noAdjustHandles="1" noChangeArrowheads="1" noChangeShapeType="1" noTextEdit="1"/>
              </p:cNvSpPr>
              <p:nvPr/>
            </p:nvSpPr>
            <p:spPr>
              <a:xfrm>
                <a:off x="4818633" y="885418"/>
                <a:ext cx="1142747" cy="38145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F45B20FE-CD89-4B53-8A01-3EA07B61B347}"/>
                  </a:ext>
                </a:extLst>
              </p:cNvPr>
              <p:cNvSpPr/>
              <p:nvPr/>
            </p:nvSpPr>
            <p:spPr>
              <a:xfrm>
                <a:off x="8001253" y="881252"/>
                <a:ext cx="1142747" cy="38145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000" b="0" i="1" smtClean="0">
                          <a:solidFill>
                            <a:prstClr val="black"/>
                          </a:solidFill>
                          <a:latin typeface="Cambria Math" panose="02040503050406030204" pitchFamily="18" charset="0"/>
                        </a:rPr>
                        <m:t>0.049=</m:t>
                      </m:r>
                      <m:f>
                        <m:fPr>
                          <m:ctrlPr>
                            <a:rPr lang="en-US" sz="1000" b="0" i="1" smtClean="0">
                              <a:solidFill>
                                <a:prstClr val="black"/>
                              </a:solidFill>
                              <a:latin typeface="Cambria Math" panose="02040503050406030204" pitchFamily="18" charset="0"/>
                            </a:rPr>
                          </m:ctrlPr>
                        </m:fPr>
                        <m:num>
                          <m:r>
                            <a:rPr lang="en-US" sz="1000" b="0" i="1" smtClean="0">
                              <a:solidFill>
                                <a:prstClr val="black"/>
                              </a:solidFill>
                              <a:latin typeface="Cambria Math" panose="02040503050406030204" pitchFamily="18" charset="0"/>
                            </a:rPr>
                            <m:t>0.099</m:t>
                          </m:r>
                        </m:num>
                        <m:den>
                          <m:r>
                            <a:rPr lang="en-US" sz="1000" b="0" i="1" smtClean="0">
                              <a:solidFill>
                                <a:prstClr val="black"/>
                              </a:solidFill>
                              <a:latin typeface="Cambria Math" panose="02040503050406030204" pitchFamily="18" charset="0"/>
                            </a:rPr>
                            <m:t>2</m:t>
                          </m:r>
                        </m:den>
                      </m:f>
                    </m:oMath>
                  </m:oMathPara>
                </a14:m>
                <a:endParaRPr lang="en-US" sz="1600" dirty="0"/>
              </a:p>
            </p:txBody>
          </p:sp>
        </mc:Choice>
        <mc:Fallback xmlns="">
          <p:sp>
            <p:nvSpPr>
              <p:cNvPr id="57" name="Rectangle 56">
                <a:extLst>
                  <a:ext uri="{FF2B5EF4-FFF2-40B4-BE49-F238E27FC236}">
                    <a16:creationId xmlns:a16="http://schemas.microsoft.com/office/drawing/2014/main" id="{F45B20FE-CD89-4B53-8A01-3EA07B61B347}"/>
                  </a:ext>
                </a:extLst>
              </p:cNvPr>
              <p:cNvSpPr>
                <a:spLocks noRot="1" noChangeAspect="1" noMove="1" noResize="1" noEditPoints="1" noAdjustHandles="1" noChangeArrowheads="1" noChangeShapeType="1" noTextEdit="1"/>
              </p:cNvSpPr>
              <p:nvPr/>
            </p:nvSpPr>
            <p:spPr>
              <a:xfrm>
                <a:off x="8001253" y="881252"/>
                <a:ext cx="1142747" cy="38145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18376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AA167-27E7-4F62-8003-8065EEC16105}"/>
              </a:ext>
            </a:extLst>
          </p:cNvPr>
          <p:cNvSpPr>
            <a:spLocks noGrp="1"/>
          </p:cNvSpPr>
          <p:nvPr>
            <p:ph type="title"/>
          </p:nvPr>
        </p:nvSpPr>
        <p:spPr>
          <a:solidFill>
            <a:srgbClr val="CDD791"/>
          </a:solidFill>
        </p:spPr>
        <p:txBody>
          <a:bodyPr vert="horz" lIns="91440" tIns="45720" rIns="91440" bIns="45720" rtlCol="0" anchor="ctr">
            <a:noAutofit/>
          </a:bodyPr>
          <a:lstStyle/>
          <a:p>
            <a:r>
              <a:rPr lang="en-US" dirty="0"/>
              <a:t>Density histograms are special</a:t>
            </a:r>
          </a:p>
        </p:txBody>
      </p:sp>
      <p:grpSp>
        <p:nvGrpSpPr>
          <p:cNvPr id="8" name="Group 7">
            <a:extLst>
              <a:ext uri="{FF2B5EF4-FFF2-40B4-BE49-F238E27FC236}">
                <a16:creationId xmlns:a16="http://schemas.microsoft.com/office/drawing/2014/main" id="{7530C794-7EF6-43D5-9D2D-FB8DBBA344E0}"/>
              </a:ext>
            </a:extLst>
          </p:cNvPr>
          <p:cNvGrpSpPr/>
          <p:nvPr/>
        </p:nvGrpSpPr>
        <p:grpSpPr>
          <a:xfrm>
            <a:off x="554904" y="929817"/>
            <a:ext cx="1771650" cy="3331098"/>
            <a:chOff x="962025" y="1495425"/>
            <a:chExt cx="1771650" cy="3657600"/>
          </a:xfrm>
        </p:grpSpPr>
        <p:sp>
          <p:nvSpPr>
            <p:cNvPr id="3" name="Rectangle 2">
              <a:extLst>
                <a:ext uri="{FF2B5EF4-FFF2-40B4-BE49-F238E27FC236}">
                  <a16:creationId xmlns:a16="http://schemas.microsoft.com/office/drawing/2014/main" id="{949C78D5-96FF-4618-89B5-3BA4C4CFB8F3}"/>
                </a:ext>
              </a:extLst>
            </p:cNvPr>
            <p:cNvSpPr/>
            <p:nvPr/>
          </p:nvSpPr>
          <p:spPr>
            <a:xfrm>
              <a:off x="1552575" y="1495425"/>
              <a:ext cx="590550" cy="3657600"/>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99</a:t>
              </a:r>
            </a:p>
          </p:txBody>
        </p:sp>
        <p:sp>
          <p:nvSpPr>
            <p:cNvPr id="6" name="Rectangle 5">
              <a:extLst>
                <a:ext uri="{FF2B5EF4-FFF2-40B4-BE49-F238E27FC236}">
                  <a16:creationId xmlns:a16="http://schemas.microsoft.com/office/drawing/2014/main" id="{C6C3CD18-92C0-456C-A810-F709EFC05A00}"/>
                </a:ext>
              </a:extLst>
            </p:cNvPr>
            <p:cNvSpPr/>
            <p:nvPr/>
          </p:nvSpPr>
          <p:spPr>
            <a:xfrm>
              <a:off x="962025" y="1753385"/>
              <a:ext cx="590550" cy="339963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dirty="0">
                  <a:solidFill>
                    <a:schemeClr val="tx1"/>
                  </a:solidFill>
                </a:rPr>
                <a:t>88</a:t>
              </a:r>
            </a:p>
          </p:txBody>
        </p:sp>
        <p:sp>
          <p:nvSpPr>
            <p:cNvPr id="7" name="Rectangle 6">
              <a:extLst>
                <a:ext uri="{FF2B5EF4-FFF2-40B4-BE49-F238E27FC236}">
                  <a16:creationId xmlns:a16="http://schemas.microsoft.com/office/drawing/2014/main" id="{0A203422-AF90-4535-9043-301C200BECAE}"/>
                </a:ext>
              </a:extLst>
            </p:cNvPr>
            <p:cNvSpPr/>
            <p:nvPr/>
          </p:nvSpPr>
          <p:spPr>
            <a:xfrm>
              <a:off x="2143125" y="1951347"/>
              <a:ext cx="590550" cy="320167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80</a:t>
              </a:r>
            </a:p>
          </p:txBody>
        </p:sp>
      </p:grpSp>
      <p:grpSp>
        <p:nvGrpSpPr>
          <p:cNvPr id="9" name="Group 8">
            <a:extLst>
              <a:ext uri="{FF2B5EF4-FFF2-40B4-BE49-F238E27FC236}">
                <a16:creationId xmlns:a16="http://schemas.microsoft.com/office/drawing/2014/main" id="{AA9CD2B8-A158-4461-951F-545382BE87AD}"/>
              </a:ext>
            </a:extLst>
          </p:cNvPr>
          <p:cNvGrpSpPr/>
          <p:nvPr/>
        </p:nvGrpSpPr>
        <p:grpSpPr>
          <a:xfrm>
            <a:off x="3735026" y="929816"/>
            <a:ext cx="1771650" cy="3331098"/>
            <a:chOff x="962025" y="1495425"/>
            <a:chExt cx="1771650" cy="3657600"/>
          </a:xfrm>
          <a:solidFill>
            <a:schemeClr val="accent2">
              <a:lumMod val="40000"/>
              <a:lumOff val="60000"/>
            </a:schemeClr>
          </a:solidFill>
        </p:grpSpPr>
        <p:sp>
          <p:nvSpPr>
            <p:cNvPr id="10" name="Rectangle 9">
              <a:extLst>
                <a:ext uri="{FF2B5EF4-FFF2-40B4-BE49-F238E27FC236}">
                  <a16:creationId xmlns:a16="http://schemas.microsoft.com/office/drawing/2014/main" id="{03E044A7-25D9-4B87-9533-CBF541F45343}"/>
                </a:ext>
              </a:extLst>
            </p:cNvPr>
            <p:cNvSpPr/>
            <p:nvPr/>
          </p:nvSpPr>
          <p:spPr>
            <a:xfrm>
              <a:off x="1552575" y="1495425"/>
              <a:ext cx="590550" cy="3657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0.099</a:t>
              </a:r>
            </a:p>
          </p:txBody>
        </p:sp>
        <p:sp>
          <p:nvSpPr>
            <p:cNvPr id="11" name="Rectangle 10">
              <a:extLst>
                <a:ext uri="{FF2B5EF4-FFF2-40B4-BE49-F238E27FC236}">
                  <a16:creationId xmlns:a16="http://schemas.microsoft.com/office/drawing/2014/main" id="{F6A77035-F95A-4B37-BAA9-22F4A9B5B8EB}"/>
                </a:ext>
              </a:extLst>
            </p:cNvPr>
            <p:cNvSpPr/>
            <p:nvPr/>
          </p:nvSpPr>
          <p:spPr>
            <a:xfrm>
              <a:off x="962025" y="1753385"/>
              <a:ext cx="590550" cy="3399639"/>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0.088</a:t>
              </a:r>
            </a:p>
          </p:txBody>
        </p:sp>
        <p:sp>
          <p:nvSpPr>
            <p:cNvPr id="12" name="Rectangle 11">
              <a:extLst>
                <a:ext uri="{FF2B5EF4-FFF2-40B4-BE49-F238E27FC236}">
                  <a16:creationId xmlns:a16="http://schemas.microsoft.com/office/drawing/2014/main" id="{9C2C79F0-627E-4BBD-9BF1-1EC781796DF2}"/>
                </a:ext>
              </a:extLst>
            </p:cNvPr>
            <p:cNvSpPr/>
            <p:nvPr/>
          </p:nvSpPr>
          <p:spPr>
            <a:xfrm>
              <a:off x="2143125" y="1951347"/>
              <a:ext cx="590550" cy="3201677"/>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0.08</a:t>
              </a:r>
            </a:p>
          </p:txBody>
        </p:sp>
      </p:grpSp>
      <p:grpSp>
        <p:nvGrpSpPr>
          <p:cNvPr id="13" name="Group 12">
            <a:extLst>
              <a:ext uri="{FF2B5EF4-FFF2-40B4-BE49-F238E27FC236}">
                <a16:creationId xmlns:a16="http://schemas.microsoft.com/office/drawing/2014/main" id="{902EA824-107E-463E-A553-4C6FE5B77870}"/>
              </a:ext>
            </a:extLst>
          </p:cNvPr>
          <p:cNvGrpSpPr/>
          <p:nvPr/>
        </p:nvGrpSpPr>
        <p:grpSpPr>
          <a:xfrm>
            <a:off x="6915148" y="929817"/>
            <a:ext cx="1771650" cy="3331098"/>
            <a:chOff x="962025" y="1495425"/>
            <a:chExt cx="1771650" cy="3657600"/>
          </a:xfrm>
          <a:solidFill>
            <a:schemeClr val="accent6">
              <a:lumMod val="40000"/>
              <a:lumOff val="60000"/>
            </a:schemeClr>
          </a:solidFill>
        </p:grpSpPr>
        <p:sp>
          <p:nvSpPr>
            <p:cNvPr id="14" name="Rectangle 13">
              <a:extLst>
                <a:ext uri="{FF2B5EF4-FFF2-40B4-BE49-F238E27FC236}">
                  <a16:creationId xmlns:a16="http://schemas.microsoft.com/office/drawing/2014/main" id="{EC2F8C83-EE3C-447B-B0A5-9BEB0230712B}"/>
                </a:ext>
              </a:extLst>
            </p:cNvPr>
            <p:cNvSpPr/>
            <p:nvPr/>
          </p:nvSpPr>
          <p:spPr>
            <a:xfrm>
              <a:off x="1552575" y="1495425"/>
              <a:ext cx="590550" cy="3657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0.049</a:t>
              </a:r>
            </a:p>
          </p:txBody>
        </p:sp>
        <p:sp>
          <p:nvSpPr>
            <p:cNvPr id="15" name="Rectangle 14">
              <a:extLst>
                <a:ext uri="{FF2B5EF4-FFF2-40B4-BE49-F238E27FC236}">
                  <a16:creationId xmlns:a16="http://schemas.microsoft.com/office/drawing/2014/main" id="{C2922609-314D-4023-898E-1158318823B8}"/>
                </a:ext>
              </a:extLst>
            </p:cNvPr>
            <p:cNvSpPr/>
            <p:nvPr/>
          </p:nvSpPr>
          <p:spPr>
            <a:xfrm>
              <a:off x="962025" y="1753385"/>
              <a:ext cx="590550" cy="3399639"/>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0.044</a:t>
              </a:r>
            </a:p>
          </p:txBody>
        </p:sp>
        <p:sp>
          <p:nvSpPr>
            <p:cNvPr id="16" name="Rectangle 15">
              <a:extLst>
                <a:ext uri="{FF2B5EF4-FFF2-40B4-BE49-F238E27FC236}">
                  <a16:creationId xmlns:a16="http://schemas.microsoft.com/office/drawing/2014/main" id="{3A54D274-A586-42FC-9657-87D1C6EBFB89}"/>
                </a:ext>
              </a:extLst>
            </p:cNvPr>
            <p:cNvSpPr/>
            <p:nvPr/>
          </p:nvSpPr>
          <p:spPr>
            <a:xfrm>
              <a:off x="2143125" y="1951347"/>
              <a:ext cx="590550" cy="3201677"/>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0.04</a:t>
              </a:r>
            </a:p>
          </p:txBody>
        </p:sp>
      </p:grpSp>
      <p:sp>
        <p:nvSpPr>
          <p:cNvPr id="17" name="TextBox 16">
            <a:extLst>
              <a:ext uri="{FF2B5EF4-FFF2-40B4-BE49-F238E27FC236}">
                <a16:creationId xmlns:a16="http://schemas.microsoft.com/office/drawing/2014/main" id="{4CFC1333-B4BF-480E-8E5D-7B0E6D30C813}"/>
              </a:ext>
            </a:extLst>
          </p:cNvPr>
          <p:cNvSpPr txBox="1"/>
          <p:nvPr/>
        </p:nvSpPr>
        <p:spPr>
          <a:xfrm>
            <a:off x="1066524" y="590483"/>
            <a:ext cx="748410" cy="369332"/>
          </a:xfrm>
          <a:prstGeom prst="rect">
            <a:avLst/>
          </a:prstGeom>
          <a:noFill/>
        </p:spPr>
        <p:txBody>
          <a:bodyPr wrap="none" rtlCol="0">
            <a:spAutoFit/>
          </a:bodyPr>
          <a:lstStyle/>
          <a:p>
            <a:r>
              <a:rPr lang="en-US" dirty="0">
                <a:highlight>
                  <a:srgbClr val="FFFF00"/>
                </a:highlight>
              </a:rPr>
              <a:t>Count</a:t>
            </a:r>
          </a:p>
        </p:txBody>
      </p:sp>
      <p:sp>
        <p:nvSpPr>
          <p:cNvPr id="18" name="TextBox 17">
            <a:extLst>
              <a:ext uri="{FF2B5EF4-FFF2-40B4-BE49-F238E27FC236}">
                <a16:creationId xmlns:a16="http://schemas.microsoft.com/office/drawing/2014/main" id="{11BC281F-6792-4A9C-977C-F019794836D2}"/>
              </a:ext>
            </a:extLst>
          </p:cNvPr>
          <p:cNvSpPr txBox="1"/>
          <p:nvPr/>
        </p:nvSpPr>
        <p:spPr>
          <a:xfrm>
            <a:off x="4146971" y="590483"/>
            <a:ext cx="947760" cy="369332"/>
          </a:xfrm>
          <a:prstGeom prst="rect">
            <a:avLst/>
          </a:prstGeom>
          <a:noFill/>
        </p:spPr>
        <p:txBody>
          <a:bodyPr wrap="none" rtlCol="0">
            <a:spAutoFit/>
          </a:bodyPr>
          <a:lstStyle/>
          <a:p>
            <a:r>
              <a:rPr lang="en-US" dirty="0">
                <a:highlight>
                  <a:srgbClr val="FFFF00"/>
                </a:highlight>
              </a:rPr>
              <a:t>Fraction</a:t>
            </a:r>
          </a:p>
        </p:txBody>
      </p:sp>
      <p:sp>
        <p:nvSpPr>
          <p:cNvPr id="19" name="TextBox 18">
            <a:extLst>
              <a:ext uri="{FF2B5EF4-FFF2-40B4-BE49-F238E27FC236}">
                <a16:creationId xmlns:a16="http://schemas.microsoft.com/office/drawing/2014/main" id="{5C195C12-4713-4F41-AEC7-48748D34BEB4}"/>
              </a:ext>
            </a:extLst>
          </p:cNvPr>
          <p:cNvSpPr txBox="1"/>
          <p:nvPr/>
        </p:nvSpPr>
        <p:spPr>
          <a:xfrm>
            <a:off x="7356780" y="590483"/>
            <a:ext cx="888385" cy="369332"/>
          </a:xfrm>
          <a:prstGeom prst="rect">
            <a:avLst/>
          </a:prstGeom>
          <a:noFill/>
        </p:spPr>
        <p:txBody>
          <a:bodyPr wrap="none" rtlCol="0">
            <a:spAutoFit/>
          </a:bodyPr>
          <a:lstStyle/>
          <a:p>
            <a:r>
              <a:rPr lang="en-US" dirty="0">
                <a:highlight>
                  <a:srgbClr val="FFFF00"/>
                </a:highlight>
              </a:rPr>
              <a:t>Density</a:t>
            </a:r>
          </a:p>
        </p:txBody>
      </p:sp>
      <p:sp>
        <p:nvSpPr>
          <p:cNvPr id="20" name="TextBox 19">
            <a:extLst>
              <a:ext uri="{FF2B5EF4-FFF2-40B4-BE49-F238E27FC236}">
                <a16:creationId xmlns:a16="http://schemas.microsoft.com/office/drawing/2014/main" id="{3B3FED2D-7277-4A44-98AB-88DB98A86057}"/>
              </a:ext>
            </a:extLst>
          </p:cNvPr>
          <p:cNvSpPr txBox="1"/>
          <p:nvPr/>
        </p:nvSpPr>
        <p:spPr>
          <a:xfrm>
            <a:off x="249490" y="4704771"/>
            <a:ext cx="2382479" cy="738664"/>
          </a:xfrm>
          <a:prstGeom prst="rect">
            <a:avLst/>
          </a:prstGeom>
          <a:noFill/>
          <a:ln>
            <a:solidFill>
              <a:schemeClr val="tx1"/>
            </a:solidFill>
          </a:ln>
        </p:spPr>
        <p:txBody>
          <a:bodyPr wrap="square" rtlCol="0">
            <a:spAutoFit/>
          </a:bodyPr>
          <a:lstStyle/>
          <a:p>
            <a:r>
              <a:rPr lang="en-US" sz="1050" dirty="0"/>
              <a:t>Given that the total number of data samples is 1000, the counts in every bin become smaller as the number of bins is increased.</a:t>
            </a:r>
          </a:p>
        </p:txBody>
      </p:sp>
      <p:sp>
        <p:nvSpPr>
          <p:cNvPr id="21" name="TextBox 20">
            <a:extLst>
              <a:ext uri="{FF2B5EF4-FFF2-40B4-BE49-F238E27FC236}">
                <a16:creationId xmlns:a16="http://schemas.microsoft.com/office/drawing/2014/main" id="{9668BD98-F24A-4ADD-BF6D-D239BEEB5C20}"/>
              </a:ext>
            </a:extLst>
          </p:cNvPr>
          <p:cNvSpPr txBox="1"/>
          <p:nvPr/>
        </p:nvSpPr>
        <p:spPr>
          <a:xfrm>
            <a:off x="3380758" y="4704771"/>
            <a:ext cx="2382479" cy="738664"/>
          </a:xfrm>
          <a:prstGeom prst="rect">
            <a:avLst/>
          </a:prstGeom>
          <a:noFill/>
          <a:ln>
            <a:solidFill>
              <a:schemeClr val="tx1"/>
            </a:solidFill>
          </a:ln>
        </p:spPr>
        <p:txBody>
          <a:bodyPr wrap="square" rtlCol="0">
            <a:spAutoFit/>
          </a:bodyPr>
          <a:lstStyle/>
          <a:p>
            <a:r>
              <a:rPr lang="en-US" sz="1050" dirty="0"/>
              <a:t>Since the total number of data samples is fixed at 1000 in this example, the fractions also become smaller if the number of bins is increased. </a:t>
            </a:r>
          </a:p>
        </p:txBody>
      </p:sp>
      <p:sp>
        <p:nvSpPr>
          <p:cNvPr id="22" name="TextBox 21">
            <a:extLst>
              <a:ext uri="{FF2B5EF4-FFF2-40B4-BE49-F238E27FC236}">
                <a16:creationId xmlns:a16="http://schemas.microsoft.com/office/drawing/2014/main" id="{05842C2C-7B05-4762-9A48-DDF3E50A1D02}"/>
              </a:ext>
            </a:extLst>
          </p:cNvPr>
          <p:cNvSpPr txBox="1"/>
          <p:nvPr/>
        </p:nvSpPr>
        <p:spPr>
          <a:xfrm>
            <a:off x="6609732" y="4704771"/>
            <a:ext cx="2382479" cy="738664"/>
          </a:xfrm>
          <a:prstGeom prst="rect">
            <a:avLst/>
          </a:prstGeom>
          <a:noFill/>
          <a:ln>
            <a:solidFill>
              <a:schemeClr val="tx1"/>
            </a:solidFill>
          </a:ln>
        </p:spPr>
        <p:txBody>
          <a:bodyPr wrap="square" rtlCol="0">
            <a:spAutoFit/>
          </a:bodyPr>
          <a:lstStyle/>
          <a:p>
            <a:r>
              <a:rPr lang="en-US" sz="1050" dirty="0"/>
              <a:t>For a fixed (and large) number of data samples, </a:t>
            </a:r>
            <a:r>
              <a:rPr lang="en-US" sz="1050" dirty="0">
                <a:highlight>
                  <a:srgbClr val="FFFF00"/>
                </a:highlight>
              </a:rPr>
              <a:t>the lengths of the density bars tend to remain unchanged as the number of bins is increased.</a:t>
            </a:r>
          </a:p>
        </p:txBody>
      </p:sp>
      <p:grpSp>
        <p:nvGrpSpPr>
          <p:cNvPr id="79" name="Group 78">
            <a:extLst>
              <a:ext uri="{FF2B5EF4-FFF2-40B4-BE49-F238E27FC236}">
                <a16:creationId xmlns:a16="http://schemas.microsoft.com/office/drawing/2014/main" id="{7B749C82-AFB3-4DDB-BC0A-EEDEC800749F}"/>
              </a:ext>
            </a:extLst>
          </p:cNvPr>
          <p:cNvGrpSpPr/>
          <p:nvPr/>
        </p:nvGrpSpPr>
        <p:grpSpPr>
          <a:xfrm>
            <a:off x="554904" y="2505267"/>
            <a:ext cx="1771650" cy="1755648"/>
            <a:chOff x="554904" y="4495847"/>
            <a:chExt cx="1771650" cy="1755648"/>
          </a:xfrm>
        </p:grpSpPr>
        <p:sp>
          <p:nvSpPr>
            <p:cNvPr id="80" name="Rectangle 79">
              <a:extLst>
                <a:ext uri="{FF2B5EF4-FFF2-40B4-BE49-F238E27FC236}">
                  <a16:creationId xmlns:a16="http://schemas.microsoft.com/office/drawing/2014/main" id="{BE96C143-4404-4292-B7F0-792875B41753}"/>
                </a:ext>
              </a:extLst>
            </p:cNvPr>
            <p:cNvSpPr/>
            <p:nvPr/>
          </p:nvSpPr>
          <p:spPr>
            <a:xfrm>
              <a:off x="554904" y="4843319"/>
              <a:ext cx="295275" cy="140817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900" dirty="0">
                  <a:solidFill>
                    <a:prstClr val="black"/>
                  </a:solidFill>
                  <a:latin typeface="Calibri" panose="020F0502020204030204"/>
                </a:rPr>
                <a:t>40</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D5E23936-2359-4A8F-9A4C-C98CDAC7201A}"/>
                </a:ext>
              </a:extLst>
            </p:cNvPr>
            <p:cNvSpPr/>
            <p:nvPr/>
          </p:nvSpPr>
          <p:spPr>
            <a:xfrm>
              <a:off x="850179" y="4568999"/>
              <a:ext cx="295275" cy="168249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900" dirty="0">
                  <a:solidFill>
                    <a:prstClr val="black"/>
                  </a:solidFill>
                  <a:latin typeface="Calibri" panose="020F0502020204030204"/>
                </a:rPr>
                <a:t>48</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39EF728B-26C3-4280-BC71-414008E35160}"/>
                </a:ext>
              </a:extLst>
            </p:cNvPr>
            <p:cNvSpPr/>
            <p:nvPr/>
          </p:nvSpPr>
          <p:spPr>
            <a:xfrm>
              <a:off x="1145454" y="4532423"/>
              <a:ext cx="295275" cy="1719072"/>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49</a:t>
              </a:r>
            </a:p>
          </p:txBody>
        </p:sp>
        <p:sp>
          <p:nvSpPr>
            <p:cNvPr id="83" name="Rectangle 82">
              <a:extLst>
                <a:ext uri="{FF2B5EF4-FFF2-40B4-BE49-F238E27FC236}">
                  <a16:creationId xmlns:a16="http://schemas.microsoft.com/office/drawing/2014/main" id="{E4B2ABB6-5592-4DAB-9BFB-CE211DD46990}"/>
                </a:ext>
              </a:extLst>
            </p:cNvPr>
            <p:cNvSpPr/>
            <p:nvPr/>
          </p:nvSpPr>
          <p:spPr>
            <a:xfrm>
              <a:off x="1440729" y="4495847"/>
              <a:ext cx="295275" cy="1755648"/>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50</a:t>
              </a:r>
            </a:p>
          </p:txBody>
        </p:sp>
        <p:sp>
          <p:nvSpPr>
            <p:cNvPr id="84" name="Rectangle 83">
              <a:extLst>
                <a:ext uri="{FF2B5EF4-FFF2-40B4-BE49-F238E27FC236}">
                  <a16:creationId xmlns:a16="http://schemas.microsoft.com/office/drawing/2014/main" id="{B63AE0A0-E646-4991-98BC-562E8BB4F751}"/>
                </a:ext>
              </a:extLst>
            </p:cNvPr>
            <p:cNvSpPr/>
            <p:nvPr/>
          </p:nvSpPr>
          <p:spPr>
            <a:xfrm>
              <a:off x="1736004" y="4779311"/>
              <a:ext cx="295275" cy="1472184"/>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42</a:t>
              </a:r>
            </a:p>
          </p:txBody>
        </p:sp>
        <p:sp>
          <p:nvSpPr>
            <p:cNvPr id="85" name="Rectangle 84">
              <a:extLst>
                <a:ext uri="{FF2B5EF4-FFF2-40B4-BE49-F238E27FC236}">
                  <a16:creationId xmlns:a16="http://schemas.microsoft.com/office/drawing/2014/main" id="{BEEEE586-FDC5-4039-B78E-F819786C5FAB}"/>
                </a:ext>
              </a:extLst>
            </p:cNvPr>
            <p:cNvSpPr/>
            <p:nvPr/>
          </p:nvSpPr>
          <p:spPr>
            <a:xfrm>
              <a:off x="2031279" y="4916471"/>
              <a:ext cx="295275" cy="1335024"/>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38</a:t>
              </a:r>
            </a:p>
          </p:txBody>
        </p:sp>
      </p:grpSp>
      <p:grpSp>
        <p:nvGrpSpPr>
          <p:cNvPr id="86" name="Group 85">
            <a:extLst>
              <a:ext uri="{FF2B5EF4-FFF2-40B4-BE49-F238E27FC236}">
                <a16:creationId xmlns:a16="http://schemas.microsoft.com/office/drawing/2014/main" id="{98166D05-12B3-498A-87B6-3BA4594141B1}"/>
              </a:ext>
            </a:extLst>
          </p:cNvPr>
          <p:cNvGrpSpPr/>
          <p:nvPr/>
        </p:nvGrpSpPr>
        <p:grpSpPr>
          <a:xfrm>
            <a:off x="3735026" y="2505267"/>
            <a:ext cx="1771650" cy="1755648"/>
            <a:chOff x="3735026" y="4495846"/>
            <a:chExt cx="1771650" cy="1755648"/>
          </a:xfrm>
        </p:grpSpPr>
        <p:sp>
          <p:nvSpPr>
            <p:cNvPr id="87" name="Rectangle 86">
              <a:extLst>
                <a:ext uri="{FF2B5EF4-FFF2-40B4-BE49-F238E27FC236}">
                  <a16:creationId xmlns:a16="http://schemas.microsoft.com/office/drawing/2014/main" id="{E6BF1F7A-F30B-42C4-B37D-6173434E55D8}"/>
                </a:ext>
              </a:extLst>
            </p:cNvPr>
            <p:cNvSpPr/>
            <p:nvPr/>
          </p:nvSpPr>
          <p:spPr>
            <a:xfrm>
              <a:off x="3735026" y="4843318"/>
              <a:ext cx="295275" cy="1408176"/>
            </a:xfrm>
            <a:prstGeom prst="rect">
              <a:avLst/>
            </a:prstGeom>
            <a:solidFill>
              <a:srgbClr val="F8CBA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en-US" sz="900" dirty="0">
                  <a:solidFill>
                    <a:prstClr val="black"/>
                  </a:solidFill>
                  <a:latin typeface="Calibri" panose="020F0502020204030204"/>
                </a:rPr>
                <a:t>0.04</a:t>
              </a:r>
            </a:p>
          </p:txBody>
        </p:sp>
        <p:sp>
          <p:nvSpPr>
            <p:cNvPr id="88" name="Rectangle 87">
              <a:extLst>
                <a:ext uri="{FF2B5EF4-FFF2-40B4-BE49-F238E27FC236}">
                  <a16:creationId xmlns:a16="http://schemas.microsoft.com/office/drawing/2014/main" id="{D7FB7DEE-CFCC-49C2-9684-81B4B2D34D9E}"/>
                </a:ext>
              </a:extLst>
            </p:cNvPr>
            <p:cNvSpPr/>
            <p:nvPr/>
          </p:nvSpPr>
          <p:spPr>
            <a:xfrm>
              <a:off x="4030301" y="4568998"/>
              <a:ext cx="295275" cy="1682496"/>
            </a:xfrm>
            <a:prstGeom prst="rect">
              <a:avLst/>
            </a:prstGeom>
            <a:solidFill>
              <a:srgbClr val="F8CBA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en-US" sz="900" dirty="0">
                  <a:solidFill>
                    <a:prstClr val="black"/>
                  </a:solidFill>
                  <a:latin typeface="Calibri" panose="020F0502020204030204"/>
                </a:rPr>
                <a:t>0.048</a:t>
              </a:r>
            </a:p>
          </p:txBody>
        </p:sp>
        <p:sp>
          <p:nvSpPr>
            <p:cNvPr id="89" name="Rectangle 88">
              <a:extLst>
                <a:ext uri="{FF2B5EF4-FFF2-40B4-BE49-F238E27FC236}">
                  <a16:creationId xmlns:a16="http://schemas.microsoft.com/office/drawing/2014/main" id="{D7AB8D90-1500-4874-861D-E17372AD155B}"/>
                </a:ext>
              </a:extLst>
            </p:cNvPr>
            <p:cNvSpPr/>
            <p:nvPr/>
          </p:nvSpPr>
          <p:spPr>
            <a:xfrm>
              <a:off x="4325576" y="4532422"/>
              <a:ext cx="295275" cy="1719072"/>
            </a:xfrm>
            <a:prstGeom prst="rect">
              <a:avLst/>
            </a:prstGeom>
            <a:solidFill>
              <a:srgbClr val="F8CBA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en-US" sz="900" dirty="0">
                  <a:solidFill>
                    <a:prstClr val="black"/>
                  </a:solidFill>
                  <a:latin typeface="Calibri" panose="020F0502020204030204"/>
                </a:rPr>
                <a:t>0.049</a:t>
              </a:r>
            </a:p>
          </p:txBody>
        </p:sp>
        <p:sp>
          <p:nvSpPr>
            <p:cNvPr id="90" name="Rectangle 89">
              <a:extLst>
                <a:ext uri="{FF2B5EF4-FFF2-40B4-BE49-F238E27FC236}">
                  <a16:creationId xmlns:a16="http://schemas.microsoft.com/office/drawing/2014/main" id="{D576461A-89E0-4FCE-A011-A1F4D21D2575}"/>
                </a:ext>
              </a:extLst>
            </p:cNvPr>
            <p:cNvSpPr/>
            <p:nvPr/>
          </p:nvSpPr>
          <p:spPr>
            <a:xfrm>
              <a:off x="4620851" y="4495846"/>
              <a:ext cx="295275" cy="1755648"/>
            </a:xfrm>
            <a:prstGeom prst="rect">
              <a:avLst/>
            </a:prstGeom>
            <a:solidFill>
              <a:srgbClr val="F8CBA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en-US" sz="900" dirty="0">
                  <a:solidFill>
                    <a:prstClr val="black"/>
                  </a:solidFill>
                  <a:latin typeface="Calibri" panose="020F0502020204030204"/>
                </a:rPr>
                <a:t>0.05</a:t>
              </a:r>
            </a:p>
          </p:txBody>
        </p:sp>
        <p:sp>
          <p:nvSpPr>
            <p:cNvPr id="91" name="Rectangle 90">
              <a:extLst>
                <a:ext uri="{FF2B5EF4-FFF2-40B4-BE49-F238E27FC236}">
                  <a16:creationId xmlns:a16="http://schemas.microsoft.com/office/drawing/2014/main" id="{278128A5-540A-4CC0-A70F-950B24EC24BF}"/>
                </a:ext>
              </a:extLst>
            </p:cNvPr>
            <p:cNvSpPr/>
            <p:nvPr/>
          </p:nvSpPr>
          <p:spPr>
            <a:xfrm>
              <a:off x="4916126" y="4779310"/>
              <a:ext cx="295275" cy="1472184"/>
            </a:xfrm>
            <a:prstGeom prst="rect">
              <a:avLst/>
            </a:prstGeom>
            <a:solidFill>
              <a:srgbClr val="F8CBA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en-US" sz="900" dirty="0">
                  <a:solidFill>
                    <a:prstClr val="black"/>
                  </a:solidFill>
                  <a:latin typeface="Calibri" panose="020F0502020204030204"/>
                </a:rPr>
                <a:t>0.042</a:t>
              </a:r>
            </a:p>
          </p:txBody>
        </p:sp>
        <p:sp>
          <p:nvSpPr>
            <p:cNvPr id="92" name="Rectangle 91">
              <a:extLst>
                <a:ext uri="{FF2B5EF4-FFF2-40B4-BE49-F238E27FC236}">
                  <a16:creationId xmlns:a16="http://schemas.microsoft.com/office/drawing/2014/main" id="{316272D6-1904-41CE-9281-7406F4E4B2A0}"/>
                </a:ext>
              </a:extLst>
            </p:cNvPr>
            <p:cNvSpPr/>
            <p:nvPr/>
          </p:nvSpPr>
          <p:spPr>
            <a:xfrm>
              <a:off x="5211401" y="4916470"/>
              <a:ext cx="295275" cy="1335024"/>
            </a:xfrm>
            <a:prstGeom prst="rect">
              <a:avLst/>
            </a:prstGeom>
            <a:solidFill>
              <a:srgbClr val="F8CBA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en-US" sz="900" dirty="0">
                  <a:solidFill>
                    <a:prstClr val="black"/>
                  </a:solidFill>
                  <a:latin typeface="Calibri" panose="020F0502020204030204"/>
                </a:rPr>
                <a:t>0.038</a:t>
              </a:r>
            </a:p>
          </p:txBody>
        </p:sp>
      </p:grpSp>
      <p:grpSp>
        <p:nvGrpSpPr>
          <p:cNvPr id="93" name="Group 92">
            <a:extLst>
              <a:ext uri="{FF2B5EF4-FFF2-40B4-BE49-F238E27FC236}">
                <a16:creationId xmlns:a16="http://schemas.microsoft.com/office/drawing/2014/main" id="{77D1A8F0-9F55-4EF9-8C7D-08F971AA9ABA}"/>
              </a:ext>
            </a:extLst>
          </p:cNvPr>
          <p:cNvGrpSpPr/>
          <p:nvPr/>
        </p:nvGrpSpPr>
        <p:grpSpPr>
          <a:xfrm>
            <a:off x="6915148" y="868491"/>
            <a:ext cx="1771650" cy="3392424"/>
            <a:chOff x="6915148" y="3272252"/>
            <a:chExt cx="1771650" cy="3392424"/>
          </a:xfrm>
        </p:grpSpPr>
        <p:sp>
          <p:nvSpPr>
            <p:cNvPr id="94" name="Rectangle 93">
              <a:extLst>
                <a:ext uri="{FF2B5EF4-FFF2-40B4-BE49-F238E27FC236}">
                  <a16:creationId xmlns:a16="http://schemas.microsoft.com/office/drawing/2014/main" id="{FD6D20D9-7B50-4786-82D3-E530F840A9DE}"/>
                </a:ext>
              </a:extLst>
            </p:cNvPr>
            <p:cNvSpPr/>
            <p:nvPr/>
          </p:nvSpPr>
          <p:spPr>
            <a:xfrm>
              <a:off x="6915148" y="3948908"/>
              <a:ext cx="295275" cy="2715768"/>
            </a:xfrm>
            <a:prstGeom prst="rect">
              <a:avLst/>
            </a:prstGeom>
            <a:solidFill>
              <a:srgbClr val="C5E0B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en-US" sz="900" dirty="0">
                  <a:solidFill>
                    <a:prstClr val="black"/>
                  </a:solidFill>
                  <a:latin typeface="Calibri" panose="020F0502020204030204"/>
                </a:rPr>
                <a:t>0.04</a:t>
              </a:r>
            </a:p>
          </p:txBody>
        </p:sp>
        <p:sp>
          <p:nvSpPr>
            <p:cNvPr id="95" name="Rectangle 94">
              <a:extLst>
                <a:ext uri="{FF2B5EF4-FFF2-40B4-BE49-F238E27FC236}">
                  <a16:creationId xmlns:a16="http://schemas.microsoft.com/office/drawing/2014/main" id="{72254DCC-7FE9-4499-B8F8-8E217AD715E8}"/>
                </a:ext>
              </a:extLst>
            </p:cNvPr>
            <p:cNvSpPr/>
            <p:nvPr/>
          </p:nvSpPr>
          <p:spPr>
            <a:xfrm>
              <a:off x="7210423" y="3400268"/>
              <a:ext cx="295275" cy="3264408"/>
            </a:xfrm>
            <a:prstGeom prst="rect">
              <a:avLst/>
            </a:prstGeom>
            <a:solidFill>
              <a:srgbClr val="C5E0B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en-US" sz="900" dirty="0">
                  <a:solidFill>
                    <a:prstClr val="black"/>
                  </a:solidFill>
                  <a:latin typeface="Calibri" panose="020F0502020204030204"/>
                </a:rPr>
                <a:t>0.048</a:t>
              </a:r>
            </a:p>
          </p:txBody>
        </p:sp>
        <p:sp>
          <p:nvSpPr>
            <p:cNvPr id="96" name="Rectangle 95">
              <a:extLst>
                <a:ext uri="{FF2B5EF4-FFF2-40B4-BE49-F238E27FC236}">
                  <a16:creationId xmlns:a16="http://schemas.microsoft.com/office/drawing/2014/main" id="{49C55499-227A-41A4-B663-AEE039C87C03}"/>
                </a:ext>
              </a:extLst>
            </p:cNvPr>
            <p:cNvSpPr/>
            <p:nvPr/>
          </p:nvSpPr>
          <p:spPr>
            <a:xfrm>
              <a:off x="7505698" y="3336260"/>
              <a:ext cx="295275" cy="3328416"/>
            </a:xfrm>
            <a:prstGeom prst="rect">
              <a:avLst/>
            </a:prstGeom>
            <a:solidFill>
              <a:srgbClr val="C5E0B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en-US" sz="900" dirty="0">
                  <a:solidFill>
                    <a:prstClr val="black"/>
                  </a:solidFill>
                  <a:latin typeface="Calibri" panose="020F0502020204030204"/>
                </a:rPr>
                <a:t>0.049</a:t>
              </a:r>
            </a:p>
          </p:txBody>
        </p:sp>
        <p:sp>
          <p:nvSpPr>
            <p:cNvPr id="97" name="Rectangle 96">
              <a:extLst>
                <a:ext uri="{FF2B5EF4-FFF2-40B4-BE49-F238E27FC236}">
                  <a16:creationId xmlns:a16="http://schemas.microsoft.com/office/drawing/2014/main" id="{4A9E7DEE-D451-46EC-BCFC-E73AB506DAC9}"/>
                </a:ext>
              </a:extLst>
            </p:cNvPr>
            <p:cNvSpPr/>
            <p:nvPr/>
          </p:nvSpPr>
          <p:spPr>
            <a:xfrm>
              <a:off x="7800973" y="3272252"/>
              <a:ext cx="295275" cy="3392424"/>
            </a:xfrm>
            <a:prstGeom prst="rect">
              <a:avLst/>
            </a:prstGeom>
            <a:solidFill>
              <a:srgbClr val="C5E0B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en-US" sz="900" dirty="0">
                  <a:solidFill>
                    <a:prstClr val="black"/>
                  </a:solidFill>
                  <a:latin typeface="Calibri" panose="020F0502020204030204"/>
                </a:rPr>
                <a:t>0.05</a:t>
              </a:r>
            </a:p>
          </p:txBody>
        </p:sp>
        <p:sp>
          <p:nvSpPr>
            <p:cNvPr id="98" name="Rectangle 97">
              <a:extLst>
                <a:ext uri="{FF2B5EF4-FFF2-40B4-BE49-F238E27FC236}">
                  <a16:creationId xmlns:a16="http://schemas.microsoft.com/office/drawing/2014/main" id="{F38A16FF-EAEC-4DB6-9B72-240AFFB6B8B3}"/>
                </a:ext>
              </a:extLst>
            </p:cNvPr>
            <p:cNvSpPr/>
            <p:nvPr/>
          </p:nvSpPr>
          <p:spPr>
            <a:xfrm>
              <a:off x="8096248" y="3811748"/>
              <a:ext cx="295275" cy="2852928"/>
            </a:xfrm>
            <a:prstGeom prst="rect">
              <a:avLst/>
            </a:prstGeom>
            <a:solidFill>
              <a:srgbClr val="C5E0B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en-US" sz="900" dirty="0">
                  <a:solidFill>
                    <a:prstClr val="black"/>
                  </a:solidFill>
                  <a:latin typeface="Calibri" panose="020F0502020204030204"/>
                </a:rPr>
                <a:t>0.042</a:t>
              </a:r>
            </a:p>
          </p:txBody>
        </p:sp>
        <p:sp>
          <p:nvSpPr>
            <p:cNvPr id="99" name="Rectangle 98">
              <a:extLst>
                <a:ext uri="{FF2B5EF4-FFF2-40B4-BE49-F238E27FC236}">
                  <a16:creationId xmlns:a16="http://schemas.microsoft.com/office/drawing/2014/main" id="{D472F989-9644-41A7-BE01-574A38A58B71}"/>
                </a:ext>
              </a:extLst>
            </p:cNvPr>
            <p:cNvSpPr/>
            <p:nvPr/>
          </p:nvSpPr>
          <p:spPr>
            <a:xfrm>
              <a:off x="8391523" y="4086068"/>
              <a:ext cx="295275" cy="2578608"/>
            </a:xfrm>
            <a:prstGeom prst="rect">
              <a:avLst/>
            </a:prstGeom>
            <a:solidFill>
              <a:srgbClr val="C5E0B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en-US" sz="900" dirty="0">
                  <a:solidFill>
                    <a:prstClr val="black"/>
                  </a:solidFill>
                  <a:latin typeface="Calibri" panose="020F0502020204030204"/>
                </a:rPr>
                <a:t>0.038</a:t>
              </a:r>
            </a:p>
          </p:txBody>
        </p:sp>
      </p:grpSp>
      <p:grpSp>
        <p:nvGrpSpPr>
          <p:cNvPr id="4" name="Group 3">
            <a:extLst>
              <a:ext uri="{FF2B5EF4-FFF2-40B4-BE49-F238E27FC236}">
                <a16:creationId xmlns:a16="http://schemas.microsoft.com/office/drawing/2014/main" id="{52ACAF7F-1436-4E0D-8A96-BFAB62E981FE}"/>
              </a:ext>
            </a:extLst>
          </p:cNvPr>
          <p:cNvGrpSpPr/>
          <p:nvPr/>
        </p:nvGrpSpPr>
        <p:grpSpPr>
          <a:xfrm>
            <a:off x="407433" y="4292783"/>
            <a:ext cx="8426833" cy="374039"/>
            <a:chOff x="407433" y="4292783"/>
            <a:chExt cx="8426833" cy="374039"/>
          </a:xfrm>
        </p:grpSpPr>
        <p:sp>
          <p:nvSpPr>
            <p:cNvPr id="110" name="TextBox 109">
              <a:extLst>
                <a:ext uri="{FF2B5EF4-FFF2-40B4-BE49-F238E27FC236}">
                  <a16:creationId xmlns:a16="http://schemas.microsoft.com/office/drawing/2014/main" id="{76630E41-21CA-457A-93F2-01E6D581FB41}"/>
                </a:ext>
              </a:extLst>
            </p:cNvPr>
            <p:cNvSpPr txBox="1"/>
            <p:nvPr/>
          </p:nvSpPr>
          <p:spPr>
            <a:xfrm>
              <a:off x="407433" y="4297490"/>
              <a:ext cx="2066591" cy="369332"/>
            </a:xfrm>
            <a:prstGeom prst="rect">
              <a:avLst/>
            </a:prstGeom>
            <a:noFill/>
          </p:spPr>
          <p:txBody>
            <a:bodyPr wrap="none" rtlCol="0">
              <a:spAutoFit/>
            </a:bodyPr>
            <a:lstStyle/>
            <a:p>
              <a:r>
                <a:rPr lang="en-US" dirty="0">
                  <a:highlight>
                    <a:srgbClr val="FFFF00"/>
                  </a:highlight>
                </a:rPr>
                <a:t>Bin width = 2 inches</a:t>
              </a:r>
            </a:p>
          </p:txBody>
        </p:sp>
        <p:sp>
          <p:nvSpPr>
            <p:cNvPr id="111" name="TextBox 110">
              <a:extLst>
                <a:ext uri="{FF2B5EF4-FFF2-40B4-BE49-F238E27FC236}">
                  <a16:creationId xmlns:a16="http://schemas.microsoft.com/office/drawing/2014/main" id="{C821666F-3DA8-4026-B57A-42BB594A4637}"/>
                </a:ext>
              </a:extLst>
            </p:cNvPr>
            <p:cNvSpPr txBox="1"/>
            <p:nvPr/>
          </p:nvSpPr>
          <p:spPr>
            <a:xfrm>
              <a:off x="3587555" y="4292785"/>
              <a:ext cx="2066591" cy="369332"/>
            </a:xfrm>
            <a:prstGeom prst="rect">
              <a:avLst/>
            </a:prstGeom>
            <a:noFill/>
          </p:spPr>
          <p:txBody>
            <a:bodyPr wrap="none" rtlCol="0">
              <a:spAutoFit/>
            </a:bodyPr>
            <a:lstStyle/>
            <a:p>
              <a:r>
                <a:rPr lang="en-US" dirty="0">
                  <a:highlight>
                    <a:srgbClr val="FFFF00"/>
                  </a:highlight>
                </a:rPr>
                <a:t>Bin width = 2 inches</a:t>
              </a:r>
            </a:p>
          </p:txBody>
        </p:sp>
        <p:sp>
          <p:nvSpPr>
            <p:cNvPr id="112" name="TextBox 111">
              <a:extLst>
                <a:ext uri="{FF2B5EF4-FFF2-40B4-BE49-F238E27FC236}">
                  <a16:creationId xmlns:a16="http://schemas.microsoft.com/office/drawing/2014/main" id="{896A7FBE-0579-4EBC-A47E-970FD6CFA17A}"/>
                </a:ext>
              </a:extLst>
            </p:cNvPr>
            <p:cNvSpPr txBox="1"/>
            <p:nvPr/>
          </p:nvSpPr>
          <p:spPr>
            <a:xfrm>
              <a:off x="6767675" y="4292783"/>
              <a:ext cx="2066591" cy="369332"/>
            </a:xfrm>
            <a:prstGeom prst="rect">
              <a:avLst/>
            </a:prstGeom>
            <a:noFill/>
          </p:spPr>
          <p:txBody>
            <a:bodyPr wrap="none" rtlCol="0">
              <a:spAutoFit/>
            </a:bodyPr>
            <a:lstStyle/>
            <a:p>
              <a:r>
                <a:rPr lang="en-US" dirty="0">
                  <a:highlight>
                    <a:srgbClr val="FFFF00"/>
                  </a:highlight>
                </a:rPr>
                <a:t>Bin width = 2 inches</a:t>
              </a:r>
            </a:p>
          </p:txBody>
        </p:sp>
      </p:grpSp>
      <p:grpSp>
        <p:nvGrpSpPr>
          <p:cNvPr id="113" name="Group 112">
            <a:extLst>
              <a:ext uri="{FF2B5EF4-FFF2-40B4-BE49-F238E27FC236}">
                <a16:creationId xmlns:a16="http://schemas.microsoft.com/office/drawing/2014/main" id="{B1227C86-5009-4FA2-A206-C36E20ECC96F}"/>
              </a:ext>
            </a:extLst>
          </p:cNvPr>
          <p:cNvGrpSpPr/>
          <p:nvPr/>
        </p:nvGrpSpPr>
        <p:grpSpPr>
          <a:xfrm>
            <a:off x="510026" y="4292781"/>
            <a:ext cx="8221647" cy="374039"/>
            <a:chOff x="510026" y="4292783"/>
            <a:chExt cx="8221647" cy="374039"/>
          </a:xfrm>
        </p:grpSpPr>
        <p:sp>
          <p:nvSpPr>
            <p:cNvPr id="114" name="TextBox 113">
              <a:extLst>
                <a:ext uri="{FF2B5EF4-FFF2-40B4-BE49-F238E27FC236}">
                  <a16:creationId xmlns:a16="http://schemas.microsoft.com/office/drawing/2014/main" id="{8A3D1209-DC34-4AEC-A934-FAE71BC66540}"/>
                </a:ext>
              </a:extLst>
            </p:cNvPr>
            <p:cNvSpPr txBox="1"/>
            <p:nvPr/>
          </p:nvSpPr>
          <p:spPr>
            <a:xfrm>
              <a:off x="510026" y="4297490"/>
              <a:ext cx="1861407" cy="369332"/>
            </a:xfrm>
            <a:prstGeom prst="rect">
              <a:avLst/>
            </a:prstGeom>
            <a:noFill/>
          </p:spPr>
          <p:txBody>
            <a:bodyPr wrap="none" rtlCol="0">
              <a:spAutoFit/>
            </a:bodyPr>
            <a:lstStyle/>
            <a:p>
              <a:r>
                <a:rPr lang="en-US" dirty="0">
                  <a:highlight>
                    <a:srgbClr val="00FFFF"/>
                  </a:highlight>
                </a:rPr>
                <a:t>Bin width = 1 inch</a:t>
              </a:r>
            </a:p>
          </p:txBody>
        </p:sp>
        <p:sp>
          <p:nvSpPr>
            <p:cNvPr id="115" name="TextBox 114">
              <a:extLst>
                <a:ext uri="{FF2B5EF4-FFF2-40B4-BE49-F238E27FC236}">
                  <a16:creationId xmlns:a16="http://schemas.microsoft.com/office/drawing/2014/main" id="{0C11084C-BF29-4E6D-877E-999E070FC8F9}"/>
                </a:ext>
              </a:extLst>
            </p:cNvPr>
            <p:cNvSpPr txBox="1"/>
            <p:nvPr/>
          </p:nvSpPr>
          <p:spPr>
            <a:xfrm>
              <a:off x="3683983" y="4292785"/>
              <a:ext cx="1861407" cy="369332"/>
            </a:xfrm>
            <a:prstGeom prst="rect">
              <a:avLst/>
            </a:prstGeom>
            <a:noFill/>
          </p:spPr>
          <p:txBody>
            <a:bodyPr wrap="none" rtlCol="0">
              <a:spAutoFit/>
            </a:bodyPr>
            <a:lstStyle/>
            <a:p>
              <a:r>
                <a:rPr lang="en-US" dirty="0">
                  <a:highlight>
                    <a:srgbClr val="00FFFF"/>
                  </a:highlight>
                </a:rPr>
                <a:t>Bin width = 1 inch</a:t>
              </a:r>
            </a:p>
          </p:txBody>
        </p:sp>
        <p:sp>
          <p:nvSpPr>
            <p:cNvPr id="116" name="TextBox 115">
              <a:extLst>
                <a:ext uri="{FF2B5EF4-FFF2-40B4-BE49-F238E27FC236}">
                  <a16:creationId xmlns:a16="http://schemas.microsoft.com/office/drawing/2014/main" id="{107B6899-E23F-4B55-BE75-28697F5FA00C}"/>
                </a:ext>
              </a:extLst>
            </p:cNvPr>
            <p:cNvSpPr txBox="1"/>
            <p:nvPr/>
          </p:nvSpPr>
          <p:spPr>
            <a:xfrm>
              <a:off x="6870266" y="4292783"/>
              <a:ext cx="1861407" cy="369332"/>
            </a:xfrm>
            <a:prstGeom prst="rect">
              <a:avLst/>
            </a:prstGeom>
            <a:noFill/>
          </p:spPr>
          <p:txBody>
            <a:bodyPr wrap="none" rtlCol="0">
              <a:spAutoFit/>
            </a:bodyPr>
            <a:lstStyle/>
            <a:p>
              <a:r>
                <a:rPr lang="en-US" dirty="0">
                  <a:highlight>
                    <a:srgbClr val="00FFFF"/>
                  </a:highlight>
                </a:rPr>
                <a:t>Bin width = 1 inch</a:t>
              </a:r>
            </a:p>
          </p:txBody>
        </p:sp>
      </p:grpSp>
    </p:spTree>
    <p:extLst>
      <p:ext uri="{BB962C8B-B14F-4D97-AF65-F5344CB8AC3E}">
        <p14:creationId xmlns:p14="http://schemas.microsoft.com/office/powerpoint/2010/main" val="415691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Density Histograms to PDFs</a:t>
            </a:r>
          </a:p>
        </p:txBody>
      </p:sp>
      <p:pic>
        <p:nvPicPr>
          <p:cNvPr id="1033" name="Picture 1032"/>
          <p:cNvPicPr>
            <a:picLocks noChangeAspect="1"/>
          </p:cNvPicPr>
          <p:nvPr/>
        </p:nvPicPr>
        <p:blipFill>
          <a:blip r:embed="rId2"/>
          <a:stretch>
            <a:fillRect/>
          </a:stretch>
        </p:blipFill>
        <p:spPr>
          <a:xfrm>
            <a:off x="761132" y="1021801"/>
            <a:ext cx="7621736" cy="4814397"/>
          </a:xfrm>
          <a:prstGeom prst="rect">
            <a:avLst/>
          </a:prstGeom>
        </p:spPr>
      </p:pic>
      <p:pic>
        <p:nvPicPr>
          <p:cNvPr id="1034" name="Picture 1033"/>
          <p:cNvPicPr>
            <a:picLocks noChangeAspect="1"/>
          </p:cNvPicPr>
          <p:nvPr/>
        </p:nvPicPr>
        <p:blipFill>
          <a:blip r:embed="rId3"/>
          <a:stretch>
            <a:fillRect/>
          </a:stretch>
        </p:blipFill>
        <p:spPr>
          <a:xfrm>
            <a:off x="761132" y="1021801"/>
            <a:ext cx="7621736" cy="4814397"/>
          </a:xfrm>
          <a:prstGeom prst="rect">
            <a:avLst/>
          </a:prstGeom>
        </p:spPr>
      </p:pic>
      <p:pic>
        <p:nvPicPr>
          <p:cNvPr id="1036" name="Picture 1035"/>
          <p:cNvPicPr>
            <a:picLocks noChangeAspect="1"/>
          </p:cNvPicPr>
          <p:nvPr/>
        </p:nvPicPr>
        <p:blipFill>
          <a:blip r:embed="rId4"/>
          <a:stretch>
            <a:fillRect/>
          </a:stretch>
        </p:blipFill>
        <p:spPr>
          <a:xfrm>
            <a:off x="761132" y="1021801"/>
            <a:ext cx="7621736" cy="4814397"/>
          </a:xfrm>
          <a:prstGeom prst="rect">
            <a:avLst/>
          </a:prstGeom>
        </p:spPr>
      </p:pic>
      <p:grpSp>
        <p:nvGrpSpPr>
          <p:cNvPr id="1042" name="Group 1041"/>
          <p:cNvGrpSpPr/>
          <p:nvPr/>
        </p:nvGrpSpPr>
        <p:grpSpPr>
          <a:xfrm>
            <a:off x="1690653" y="2281665"/>
            <a:ext cx="2296885" cy="764889"/>
            <a:chOff x="1690653" y="2281665"/>
            <a:chExt cx="2296885" cy="764889"/>
          </a:xfrm>
        </p:grpSpPr>
        <mc:AlternateContent xmlns:mc="http://schemas.openxmlformats.org/markup-compatibility/2006" xmlns:a14="http://schemas.microsoft.com/office/drawing/2010/main">
          <mc:Choice Requires="a14">
            <p:sp>
              <p:nvSpPr>
                <p:cNvPr id="51" name="Rectangle 50"/>
                <p:cNvSpPr/>
                <p:nvPr/>
              </p:nvSpPr>
              <p:spPr>
                <a:xfrm>
                  <a:off x="1690653" y="2281665"/>
                  <a:ext cx="1988814" cy="764889"/>
                </a:xfrm>
                <a:prstGeom prst="rect">
                  <a:avLst/>
                </a:prstGeom>
                <a:solidFill>
                  <a:srgbClr val="FFECEC"/>
                </a:solidFill>
                <a:ln w="38100">
                  <a:solidFill>
                    <a:srgbClr val="FF7A7A"/>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𝐹</m:t>
                                </m:r>
                              </m:sub>
                            </m:sSub>
                          </m:den>
                        </m:f>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h</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𝐹</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𝐹</m:t>
                                            </m:r>
                                          </m:sub>
                                        </m:sSub>
                                      </m:den>
                                    </m:f>
                                  </m:e>
                                </m:d>
                              </m:e>
                              <m:sup>
                                <m:r>
                                  <a:rPr lang="en-US" i="1">
                                    <a:latin typeface="Cambria Math" panose="02040503050406030204" pitchFamily="18" charset="0"/>
                                  </a:rPr>
                                  <m:t>2</m:t>
                                </m:r>
                              </m:sup>
                            </m:sSup>
                          </m:sup>
                        </m:sSup>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1690653" y="2281665"/>
                  <a:ext cx="1988814" cy="764889"/>
                </a:xfrm>
                <a:prstGeom prst="rect">
                  <a:avLst/>
                </a:prstGeom>
                <a:blipFill rotWithShape="0">
                  <a:blip r:embed="rId5"/>
                  <a:stretch>
                    <a:fillRect/>
                  </a:stretch>
                </a:blipFill>
                <a:ln w="38100">
                  <a:solidFill>
                    <a:srgbClr val="FF7A7A"/>
                  </a:solidFill>
                </a:ln>
              </p:spPr>
              <p:txBody>
                <a:bodyPr/>
                <a:lstStyle/>
                <a:p>
                  <a:r>
                    <a:rPr lang="en-US">
                      <a:noFill/>
                    </a:rPr>
                    <a:t> </a:t>
                  </a:r>
                </a:p>
              </p:txBody>
            </p:sp>
          </mc:Fallback>
        </mc:AlternateContent>
        <p:cxnSp>
          <p:nvCxnSpPr>
            <p:cNvPr id="1038" name="Straight Arrow Connector 1037"/>
            <p:cNvCxnSpPr>
              <a:stCxn id="51" idx="3"/>
            </p:cNvCxnSpPr>
            <p:nvPr/>
          </p:nvCxnSpPr>
          <p:spPr>
            <a:xfrm flipV="1">
              <a:off x="3679467" y="2664109"/>
              <a:ext cx="308071" cy="1"/>
            </a:xfrm>
            <a:prstGeom prst="straightConnector1">
              <a:avLst/>
            </a:prstGeom>
            <a:ln w="38100">
              <a:solidFill>
                <a:srgbClr val="FF7A7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3" name="Group 1042"/>
          <p:cNvGrpSpPr/>
          <p:nvPr/>
        </p:nvGrpSpPr>
        <p:grpSpPr>
          <a:xfrm>
            <a:off x="6353666" y="3282224"/>
            <a:ext cx="2556529" cy="764889"/>
            <a:chOff x="6353666" y="3282224"/>
            <a:chExt cx="2556529" cy="764889"/>
          </a:xfrm>
        </p:grpSpPr>
        <mc:AlternateContent xmlns:mc="http://schemas.openxmlformats.org/markup-compatibility/2006" xmlns:a14="http://schemas.microsoft.com/office/drawing/2010/main">
          <mc:Choice Requires="a14">
            <p:sp>
              <p:nvSpPr>
                <p:cNvPr id="50" name="Rectangle 49"/>
                <p:cNvSpPr/>
                <p:nvPr/>
              </p:nvSpPr>
              <p:spPr>
                <a:xfrm>
                  <a:off x="6842898" y="3282224"/>
                  <a:ext cx="2067297" cy="764889"/>
                </a:xfrm>
                <a:prstGeom prst="rect">
                  <a:avLst/>
                </a:prstGeom>
                <a:solidFill>
                  <a:srgbClr val="DEF0FF"/>
                </a:solidFill>
                <a:ln w="38100">
                  <a:solidFill>
                    <a:srgbClr val="0E0EFF"/>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𝑀</m:t>
                                </m:r>
                              </m:sub>
                            </m:sSub>
                          </m:den>
                        </m:f>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h</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𝑀</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𝑀</m:t>
                                            </m:r>
                                          </m:sub>
                                        </m:sSub>
                                      </m:den>
                                    </m:f>
                                  </m:e>
                                </m:d>
                              </m:e>
                              <m:sup>
                                <m:r>
                                  <a:rPr lang="en-US" i="1">
                                    <a:latin typeface="Cambria Math" panose="02040503050406030204" pitchFamily="18" charset="0"/>
                                  </a:rPr>
                                  <m:t>2</m:t>
                                </m:r>
                              </m:sup>
                            </m:sSup>
                          </m:sup>
                        </m:sSup>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842898" y="3282224"/>
                  <a:ext cx="2067297" cy="764889"/>
                </a:xfrm>
                <a:prstGeom prst="rect">
                  <a:avLst/>
                </a:prstGeom>
                <a:blipFill rotWithShape="0">
                  <a:blip r:embed="rId6"/>
                  <a:stretch>
                    <a:fillRect/>
                  </a:stretch>
                </a:blipFill>
                <a:ln w="38100">
                  <a:solidFill>
                    <a:srgbClr val="0E0EFF"/>
                  </a:solidFill>
                </a:ln>
              </p:spPr>
              <p:txBody>
                <a:bodyPr/>
                <a:lstStyle/>
                <a:p>
                  <a:r>
                    <a:rPr lang="en-US">
                      <a:noFill/>
                    </a:rPr>
                    <a:t> </a:t>
                  </a:r>
                </a:p>
              </p:txBody>
            </p:sp>
          </mc:Fallback>
        </mc:AlternateContent>
        <p:cxnSp>
          <p:nvCxnSpPr>
            <p:cNvPr id="1041" name="Straight Arrow Connector 1040"/>
            <p:cNvCxnSpPr>
              <a:stCxn id="50" idx="1"/>
            </p:cNvCxnSpPr>
            <p:nvPr/>
          </p:nvCxnSpPr>
          <p:spPr>
            <a:xfrm flipH="1" flipV="1">
              <a:off x="6353666" y="3664668"/>
              <a:ext cx="489232" cy="1"/>
            </a:xfrm>
            <a:prstGeom prst="straightConnector1">
              <a:avLst/>
            </a:prstGeom>
            <a:ln w="38100">
              <a:solidFill>
                <a:srgbClr val="0E0EFF"/>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D3822649-CEF7-45EF-9260-1CA4640A3DBB}"/>
              </a:ext>
            </a:extLst>
          </p:cNvPr>
          <p:cNvSpPr txBox="1"/>
          <p:nvPr/>
        </p:nvSpPr>
        <p:spPr>
          <a:xfrm>
            <a:off x="944418" y="539574"/>
            <a:ext cx="2044075" cy="415498"/>
          </a:xfrm>
          <a:prstGeom prst="rect">
            <a:avLst/>
          </a:prstGeom>
          <a:noFill/>
          <a:ln>
            <a:solidFill>
              <a:schemeClr val="tx1"/>
            </a:solidFill>
          </a:ln>
        </p:spPr>
        <p:txBody>
          <a:bodyPr wrap="square" rtlCol="0">
            <a:spAutoFit/>
          </a:bodyPr>
          <a:lstStyle/>
          <a:p>
            <a:r>
              <a:rPr lang="en-US" sz="1050" dirty="0"/>
              <a:t>This is a pair of density histograms constructed using height data.</a:t>
            </a:r>
            <a:endParaRPr lang="en-US" sz="1050" dirty="0">
              <a:highlight>
                <a:srgbClr val="FFFF00"/>
              </a:highlight>
            </a:endParaRPr>
          </a:p>
        </p:txBody>
      </p:sp>
      <p:sp>
        <p:nvSpPr>
          <p:cNvPr id="13" name="TextBox 12">
            <a:extLst>
              <a:ext uri="{FF2B5EF4-FFF2-40B4-BE49-F238E27FC236}">
                <a16:creationId xmlns:a16="http://schemas.microsoft.com/office/drawing/2014/main" id="{8D4D1575-B9CA-4569-9F5E-C2DEA912C5E2}"/>
              </a:ext>
            </a:extLst>
          </p:cNvPr>
          <p:cNvSpPr txBox="1"/>
          <p:nvPr/>
        </p:nvSpPr>
        <p:spPr>
          <a:xfrm>
            <a:off x="1690653" y="1008037"/>
            <a:ext cx="3333292" cy="415498"/>
          </a:xfrm>
          <a:prstGeom prst="rect">
            <a:avLst/>
          </a:prstGeom>
          <a:noFill/>
          <a:ln>
            <a:solidFill>
              <a:schemeClr val="tx1"/>
            </a:solidFill>
          </a:ln>
        </p:spPr>
        <p:txBody>
          <a:bodyPr wrap="square" rtlCol="0">
            <a:spAutoFit/>
          </a:bodyPr>
          <a:lstStyle/>
          <a:p>
            <a:r>
              <a:rPr lang="en-US" sz="1050" dirty="0"/>
              <a:t>This is what happens in the limit when the number of samples and number of bins both tend to infinity.</a:t>
            </a:r>
            <a:endParaRPr lang="en-US" sz="1050" dirty="0">
              <a:highlight>
                <a:srgbClr val="FFFF00"/>
              </a:highlight>
            </a:endParaRPr>
          </a:p>
        </p:txBody>
      </p:sp>
      <p:sp>
        <p:nvSpPr>
          <p:cNvPr id="16" name="TextBox 15">
            <a:extLst>
              <a:ext uri="{FF2B5EF4-FFF2-40B4-BE49-F238E27FC236}">
                <a16:creationId xmlns:a16="http://schemas.microsoft.com/office/drawing/2014/main" id="{4DAABCEA-A39D-4303-B561-CB187F964525}"/>
              </a:ext>
            </a:extLst>
          </p:cNvPr>
          <p:cNvSpPr txBox="1"/>
          <p:nvPr/>
        </p:nvSpPr>
        <p:spPr>
          <a:xfrm>
            <a:off x="1690653" y="1493322"/>
            <a:ext cx="3583007" cy="415498"/>
          </a:xfrm>
          <a:prstGeom prst="rect">
            <a:avLst/>
          </a:prstGeom>
          <a:noFill/>
          <a:ln>
            <a:solidFill>
              <a:schemeClr val="tx1"/>
            </a:solidFill>
          </a:ln>
        </p:spPr>
        <p:txBody>
          <a:bodyPr wrap="square" rtlCol="0">
            <a:spAutoFit/>
          </a:bodyPr>
          <a:lstStyle/>
          <a:p>
            <a:r>
              <a:rPr lang="en-US" sz="1050" dirty="0"/>
              <a:t>Rather than worrying about specifying an infinite number of bins, the histograms are better described using equations</a:t>
            </a:r>
            <a:endParaRPr lang="en-US" sz="1050" dirty="0">
              <a:highlight>
                <a:srgbClr val="FFFF00"/>
              </a:highlight>
            </a:endParaRPr>
          </a:p>
        </p:txBody>
      </p:sp>
    </p:spTree>
    <p:extLst>
      <p:ext uri="{BB962C8B-B14F-4D97-AF65-F5344CB8AC3E}">
        <p14:creationId xmlns:p14="http://schemas.microsoft.com/office/powerpoint/2010/main" val="180821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500"/>
                                        <p:tgtEl>
                                          <p:spTgt spid="103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36"/>
                                        </p:tgtEl>
                                        <p:attrNameLst>
                                          <p:attrName>style.visibility</p:attrName>
                                        </p:attrNameLst>
                                      </p:cBhvr>
                                      <p:to>
                                        <p:strVal val="visible"/>
                                      </p:to>
                                    </p:set>
                                    <p:animEffect transition="in" filter="fade">
                                      <p:cBhvr>
                                        <p:cTn id="14" dur="500"/>
                                        <p:tgtEl>
                                          <p:spTgt spid="1036"/>
                                        </p:tgtEl>
                                      </p:cBhvr>
                                    </p:animEffect>
                                  </p:childTnLst>
                                </p:cTn>
                              </p:par>
                              <p:par>
                                <p:cTn id="15" presetID="1" presetClass="entr" presetSubtype="0" fill="hold" nodeType="withEffect">
                                  <p:stCondLst>
                                    <p:cond delay="0"/>
                                  </p:stCondLst>
                                  <p:childTnLst>
                                    <p:set>
                                      <p:cBhvr>
                                        <p:cTn id="16" dur="1" fill="hold">
                                          <p:stCondLst>
                                            <p:cond delay="0"/>
                                          </p:stCondLst>
                                        </p:cTn>
                                        <p:tgtEl>
                                          <p:spTgt spid="10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amples">
            <a:extLst>
              <a:ext uri="{FF2B5EF4-FFF2-40B4-BE49-F238E27FC236}">
                <a16:creationId xmlns:a16="http://schemas.microsoft.com/office/drawing/2014/main" id="{C455CC6A-ECAD-4080-852A-256144B43508}"/>
              </a:ext>
            </a:extLst>
          </p:cNvPr>
          <p:cNvPicPr>
            <a:picLocks noChangeAspect="1"/>
          </p:cNvPicPr>
          <p:nvPr/>
        </p:nvPicPr>
        <p:blipFill>
          <a:blip r:embed="rId2"/>
          <a:stretch>
            <a:fillRect/>
          </a:stretch>
        </p:blipFill>
        <p:spPr>
          <a:xfrm>
            <a:off x="759723" y="1180588"/>
            <a:ext cx="7621736" cy="4496824"/>
          </a:xfrm>
          <a:prstGeom prst="rect">
            <a:avLst/>
          </a:prstGeom>
        </p:spPr>
      </p:pic>
      <p:pic>
        <p:nvPicPr>
          <p:cNvPr id="8" name="Samples w PDF">
            <a:extLst>
              <a:ext uri="{FF2B5EF4-FFF2-40B4-BE49-F238E27FC236}">
                <a16:creationId xmlns:a16="http://schemas.microsoft.com/office/drawing/2014/main" id="{442B9D39-1AAA-4D36-B4E2-13CFF81F2D2D}"/>
              </a:ext>
            </a:extLst>
          </p:cNvPr>
          <p:cNvPicPr>
            <a:picLocks noChangeAspect="1"/>
          </p:cNvPicPr>
          <p:nvPr/>
        </p:nvPicPr>
        <p:blipFill>
          <a:blip r:embed="rId3"/>
          <a:stretch>
            <a:fillRect/>
          </a:stretch>
        </p:blipFill>
        <p:spPr>
          <a:xfrm>
            <a:off x="759723" y="1180588"/>
            <a:ext cx="7621736" cy="4496824"/>
          </a:xfrm>
          <a:prstGeom prst="rect">
            <a:avLst/>
          </a:prstGeom>
        </p:spPr>
      </p:pic>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Understanding probability density functions (PDFs)</a:t>
            </a:r>
          </a:p>
        </p:txBody>
      </p:sp>
      <p:sp>
        <p:nvSpPr>
          <p:cNvPr id="3" name="Rectangle 2">
            <a:extLst>
              <a:ext uri="{FF2B5EF4-FFF2-40B4-BE49-F238E27FC236}">
                <a16:creationId xmlns:a16="http://schemas.microsoft.com/office/drawing/2014/main" id="{81FFF824-344A-4AED-BDE7-E600CAEFF583}"/>
              </a:ext>
            </a:extLst>
          </p:cNvPr>
          <p:cNvSpPr/>
          <p:nvPr/>
        </p:nvSpPr>
        <p:spPr>
          <a:xfrm>
            <a:off x="1170939" y="5633900"/>
            <a:ext cx="1498295" cy="276999"/>
          </a:xfrm>
          <a:prstGeom prst="rect">
            <a:avLst/>
          </a:prstGeom>
        </p:spPr>
        <p:txBody>
          <a:bodyPr wrap="none" lIns="0" tIns="0" rIns="0" bIns="0">
            <a:spAutoFit/>
          </a:bodyPr>
          <a:lstStyle/>
          <a:p>
            <a:r>
              <a:rPr lang="en-US" dirty="0"/>
              <a:t>Height in inches</a:t>
            </a:r>
          </a:p>
        </p:txBody>
      </p:sp>
      <p:cxnSp>
        <p:nvCxnSpPr>
          <p:cNvPr id="6" name="Straight Arrow Connector 5">
            <a:extLst>
              <a:ext uri="{FF2B5EF4-FFF2-40B4-BE49-F238E27FC236}">
                <a16:creationId xmlns:a16="http://schemas.microsoft.com/office/drawing/2014/main" id="{D2A2FE37-DA14-44FC-9FB8-527AAC1649AC}"/>
              </a:ext>
            </a:extLst>
          </p:cNvPr>
          <p:cNvCxnSpPr>
            <a:stCxn id="3" idx="3"/>
          </p:cNvCxnSpPr>
          <p:nvPr/>
        </p:nvCxnSpPr>
        <p:spPr>
          <a:xfrm flipV="1">
            <a:off x="2669234" y="5756988"/>
            <a:ext cx="344554" cy="154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High density">
            <a:extLst>
              <a:ext uri="{FF2B5EF4-FFF2-40B4-BE49-F238E27FC236}">
                <a16:creationId xmlns:a16="http://schemas.microsoft.com/office/drawing/2014/main" id="{93783BB5-4B3F-438B-B4DF-C5D2F74E0AF1}"/>
              </a:ext>
            </a:extLst>
          </p:cNvPr>
          <p:cNvGrpSpPr/>
          <p:nvPr/>
        </p:nvGrpSpPr>
        <p:grpSpPr>
          <a:xfrm>
            <a:off x="4211712" y="4545329"/>
            <a:ext cx="974492" cy="735798"/>
            <a:chOff x="4211712" y="4545329"/>
            <a:chExt cx="974492" cy="735798"/>
          </a:xfrm>
        </p:grpSpPr>
        <p:sp>
          <p:nvSpPr>
            <p:cNvPr id="10" name="Rectangle 9">
              <a:extLst>
                <a:ext uri="{FF2B5EF4-FFF2-40B4-BE49-F238E27FC236}">
                  <a16:creationId xmlns:a16="http://schemas.microsoft.com/office/drawing/2014/main" id="{F7D06F7B-4C92-46F3-B89F-E1D63DE98DEA}"/>
                </a:ext>
              </a:extLst>
            </p:cNvPr>
            <p:cNvSpPr/>
            <p:nvPr/>
          </p:nvSpPr>
          <p:spPr>
            <a:xfrm>
              <a:off x="4211712" y="4545329"/>
              <a:ext cx="974492" cy="387798"/>
            </a:xfrm>
            <a:prstGeom prst="rect">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wrap="square" lIns="91440" tIns="9144" rIns="91440" bIns="9144">
              <a:spAutoFit/>
            </a:bodyPr>
            <a:lstStyle/>
            <a:p>
              <a:r>
                <a:rPr lang="en-US" sz="1200" dirty="0"/>
                <a:t>High density of samples</a:t>
              </a:r>
            </a:p>
          </p:txBody>
        </p:sp>
        <p:cxnSp>
          <p:nvCxnSpPr>
            <p:cNvPr id="11" name="Straight Arrow Connector 10">
              <a:extLst>
                <a:ext uri="{FF2B5EF4-FFF2-40B4-BE49-F238E27FC236}">
                  <a16:creationId xmlns:a16="http://schemas.microsoft.com/office/drawing/2014/main" id="{DB4A45FE-BFD4-4815-ADC0-F8449C2BCDDA}"/>
                </a:ext>
              </a:extLst>
            </p:cNvPr>
            <p:cNvCxnSpPr>
              <a:cxnSpLocks/>
              <a:stCxn id="10" idx="2"/>
            </p:cNvCxnSpPr>
            <p:nvPr/>
          </p:nvCxnSpPr>
          <p:spPr>
            <a:xfrm>
              <a:off x="4698958" y="4933127"/>
              <a:ext cx="0" cy="348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Low density">
            <a:extLst>
              <a:ext uri="{FF2B5EF4-FFF2-40B4-BE49-F238E27FC236}">
                <a16:creationId xmlns:a16="http://schemas.microsoft.com/office/drawing/2014/main" id="{39DD7E8C-4106-46E0-B077-8828CFFBB26C}"/>
              </a:ext>
            </a:extLst>
          </p:cNvPr>
          <p:cNvGrpSpPr/>
          <p:nvPr/>
        </p:nvGrpSpPr>
        <p:grpSpPr>
          <a:xfrm>
            <a:off x="1417088" y="4545329"/>
            <a:ext cx="6555838" cy="747859"/>
            <a:chOff x="1417088" y="4545329"/>
            <a:chExt cx="6555838" cy="747859"/>
          </a:xfrm>
        </p:grpSpPr>
        <p:sp>
          <p:nvSpPr>
            <p:cNvPr id="16" name="Rectangle 15">
              <a:extLst>
                <a:ext uri="{FF2B5EF4-FFF2-40B4-BE49-F238E27FC236}">
                  <a16:creationId xmlns:a16="http://schemas.microsoft.com/office/drawing/2014/main" id="{13AB7E0A-E263-4FE0-B17F-842648360A5B}"/>
                </a:ext>
              </a:extLst>
            </p:cNvPr>
            <p:cNvSpPr/>
            <p:nvPr/>
          </p:nvSpPr>
          <p:spPr>
            <a:xfrm>
              <a:off x="6998434" y="4545329"/>
              <a:ext cx="974492" cy="387798"/>
            </a:xfrm>
            <a:prstGeom prst="rect">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wrap="square" lIns="91440" tIns="9144" rIns="91440" bIns="9144">
              <a:spAutoFit/>
            </a:bodyPr>
            <a:lstStyle/>
            <a:p>
              <a:r>
                <a:rPr lang="en-US" sz="1200" dirty="0"/>
                <a:t>Low density of samples</a:t>
              </a:r>
            </a:p>
          </p:txBody>
        </p:sp>
        <p:cxnSp>
          <p:nvCxnSpPr>
            <p:cNvPr id="17" name="Straight Arrow Connector 16">
              <a:extLst>
                <a:ext uri="{FF2B5EF4-FFF2-40B4-BE49-F238E27FC236}">
                  <a16:creationId xmlns:a16="http://schemas.microsoft.com/office/drawing/2014/main" id="{EA1132CE-0361-4E21-B2B2-776492DF7908}"/>
                </a:ext>
              </a:extLst>
            </p:cNvPr>
            <p:cNvCxnSpPr>
              <a:cxnSpLocks/>
              <a:stCxn id="16" idx="2"/>
            </p:cNvCxnSpPr>
            <p:nvPr/>
          </p:nvCxnSpPr>
          <p:spPr>
            <a:xfrm>
              <a:off x="7485680" y="4933127"/>
              <a:ext cx="0" cy="348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4CF4005-6788-42BA-B5CA-30D7783BF5EF}"/>
                </a:ext>
              </a:extLst>
            </p:cNvPr>
            <p:cNvSpPr/>
            <p:nvPr/>
          </p:nvSpPr>
          <p:spPr>
            <a:xfrm>
              <a:off x="1417088" y="4557390"/>
              <a:ext cx="974492" cy="387798"/>
            </a:xfrm>
            <a:prstGeom prst="rect">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wrap="square" lIns="91440" tIns="9144" rIns="91440" bIns="9144">
              <a:spAutoFit/>
            </a:bodyPr>
            <a:lstStyle/>
            <a:p>
              <a:r>
                <a:rPr lang="en-US" sz="1200" dirty="0"/>
                <a:t>Low density of samples</a:t>
              </a:r>
            </a:p>
          </p:txBody>
        </p:sp>
        <p:cxnSp>
          <p:nvCxnSpPr>
            <p:cNvPr id="21" name="Straight Arrow Connector 20">
              <a:extLst>
                <a:ext uri="{FF2B5EF4-FFF2-40B4-BE49-F238E27FC236}">
                  <a16:creationId xmlns:a16="http://schemas.microsoft.com/office/drawing/2014/main" id="{7DF21668-C089-43BF-9F96-1E6532AC2580}"/>
                </a:ext>
              </a:extLst>
            </p:cNvPr>
            <p:cNvCxnSpPr>
              <a:cxnSpLocks/>
              <a:stCxn id="20" idx="2"/>
            </p:cNvCxnSpPr>
            <p:nvPr/>
          </p:nvCxnSpPr>
          <p:spPr>
            <a:xfrm>
              <a:off x="1904334" y="4945188"/>
              <a:ext cx="0" cy="348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Medium density">
            <a:extLst>
              <a:ext uri="{FF2B5EF4-FFF2-40B4-BE49-F238E27FC236}">
                <a16:creationId xmlns:a16="http://schemas.microsoft.com/office/drawing/2014/main" id="{FF76C23A-EB9D-42E2-9A76-56C08C5BF9A5}"/>
              </a:ext>
            </a:extLst>
          </p:cNvPr>
          <p:cNvGrpSpPr/>
          <p:nvPr/>
        </p:nvGrpSpPr>
        <p:grpSpPr>
          <a:xfrm>
            <a:off x="2702370" y="4545329"/>
            <a:ext cx="3989828" cy="747859"/>
            <a:chOff x="2702370" y="4545329"/>
            <a:chExt cx="3989828" cy="747859"/>
          </a:xfrm>
        </p:grpSpPr>
        <p:sp>
          <p:nvSpPr>
            <p:cNvPr id="18" name="Rectangle 17">
              <a:extLst>
                <a:ext uri="{FF2B5EF4-FFF2-40B4-BE49-F238E27FC236}">
                  <a16:creationId xmlns:a16="http://schemas.microsoft.com/office/drawing/2014/main" id="{C78EBE02-4BE8-4778-B41F-046399A887E4}"/>
                </a:ext>
              </a:extLst>
            </p:cNvPr>
            <p:cNvSpPr/>
            <p:nvPr/>
          </p:nvSpPr>
          <p:spPr>
            <a:xfrm>
              <a:off x="2702370" y="4551671"/>
              <a:ext cx="1199758" cy="387798"/>
            </a:xfrm>
            <a:prstGeom prst="rect">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wrap="square" lIns="91440" tIns="9144" rIns="91440" bIns="9144">
              <a:spAutoFit/>
            </a:bodyPr>
            <a:lstStyle/>
            <a:p>
              <a:r>
                <a:rPr lang="en-US" sz="1200" dirty="0"/>
                <a:t>Medium density of samples</a:t>
              </a:r>
            </a:p>
          </p:txBody>
        </p:sp>
        <p:cxnSp>
          <p:nvCxnSpPr>
            <p:cNvPr id="27" name="Straight Arrow Connector 26">
              <a:extLst>
                <a:ext uri="{FF2B5EF4-FFF2-40B4-BE49-F238E27FC236}">
                  <a16:creationId xmlns:a16="http://schemas.microsoft.com/office/drawing/2014/main" id="{8FA1CD1F-E769-478C-BFA0-15EA1D5A9709}"/>
                </a:ext>
              </a:extLst>
            </p:cNvPr>
            <p:cNvCxnSpPr>
              <a:cxnSpLocks/>
              <a:stCxn id="18" idx="2"/>
            </p:cNvCxnSpPr>
            <p:nvPr/>
          </p:nvCxnSpPr>
          <p:spPr>
            <a:xfrm>
              <a:off x="3302249" y="4939469"/>
              <a:ext cx="0" cy="3537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36DCB89-C31A-4EBD-9EB7-708D5B6C11EC}"/>
                </a:ext>
              </a:extLst>
            </p:cNvPr>
            <p:cNvSpPr/>
            <p:nvPr/>
          </p:nvSpPr>
          <p:spPr>
            <a:xfrm>
              <a:off x="5492440" y="4545329"/>
              <a:ext cx="1199758" cy="387798"/>
            </a:xfrm>
            <a:prstGeom prst="rect">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wrap="square" lIns="91440" tIns="9144" rIns="91440" bIns="9144">
              <a:spAutoFit/>
            </a:bodyPr>
            <a:lstStyle/>
            <a:p>
              <a:r>
                <a:rPr lang="en-US" sz="1200" dirty="0"/>
                <a:t>Medium density of samples</a:t>
              </a:r>
            </a:p>
          </p:txBody>
        </p:sp>
        <p:cxnSp>
          <p:nvCxnSpPr>
            <p:cNvPr id="30" name="Straight Arrow Connector 29">
              <a:extLst>
                <a:ext uri="{FF2B5EF4-FFF2-40B4-BE49-F238E27FC236}">
                  <a16:creationId xmlns:a16="http://schemas.microsoft.com/office/drawing/2014/main" id="{ECC7FC3E-664D-413C-B651-2D456C79EB0A}"/>
                </a:ext>
              </a:extLst>
            </p:cNvPr>
            <p:cNvCxnSpPr>
              <a:cxnSpLocks/>
              <a:stCxn id="29" idx="2"/>
            </p:cNvCxnSpPr>
            <p:nvPr/>
          </p:nvCxnSpPr>
          <p:spPr>
            <a:xfrm>
              <a:off x="6092319" y="4933127"/>
              <a:ext cx="0" cy="3537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PDF axis label">
            <a:extLst>
              <a:ext uri="{FF2B5EF4-FFF2-40B4-BE49-F238E27FC236}">
                <a16:creationId xmlns:a16="http://schemas.microsoft.com/office/drawing/2014/main" id="{A202B4EE-11E3-44EE-BEC3-99A155EBC3F5}"/>
              </a:ext>
            </a:extLst>
          </p:cNvPr>
          <p:cNvGrpSpPr/>
          <p:nvPr/>
        </p:nvGrpSpPr>
        <p:grpSpPr>
          <a:xfrm>
            <a:off x="202060" y="2354000"/>
            <a:ext cx="276999" cy="2149999"/>
            <a:chOff x="202060" y="1614196"/>
            <a:chExt cx="276999" cy="2149999"/>
          </a:xfrm>
        </p:grpSpPr>
        <p:sp>
          <p:nvSpPr>
            <p:cNvPr id="34" name="Rectangle 33">
              <a:extLst>
                <a:ext uri="{FF2B5EF4-FFF2-40B4-BE49-F238E27FC236}">
                  <a16:creationId xmlns:a16="http://schemas.microsoft.com/office/drawing/2014/main" id="{DE1965EE-DBA4-4063-B4A7-517A87BD3A6B}"/>
                </a:ext>
              </a:extLst>
            </p:cNvPr>
            <p:cNvSpPr/>
            <p:nvPr/>
          </p:nvSpPr>
          <p:spPr>
            <a:xfrm rot="16200000">
              <a:off x="-569689" y="2715446"/>
              <a:ext cx="1820498" cy="276999"/>
            </a:xfrm>
            <a:prstGeom prst="rect">
              <a:avLst/>
            </a:prstGeom>
          </p:spPr>
          <p:txBody>
            <a:bodyPr wrap="none" lIns="0" tIns="0" rIns="0" bIns="0">
              <a:spAutoFit/>
            </a:bodyPr>
            <a:lstStyle/>
            <a:p>
              <a:r>
                <a:rPr lang="en-US" dirty="0"/>
                <a:t>Probability Density</a:t>
              </a:r>
            </a:p>
          </p:txBody>
        </p:sp>
        <p:cxnSp>
          <p:nvCxnSpPr>
            <p:cNvPr id="42" name="Straight Arrow Connector 41">
              <a:extLst>
                <a:ext uri="{FF2B5EF4-FFF2-40B4-BE49-F238E27FC236}">
                  <a16:creationId xmlns:a16="http://schemas.microsoft.com/office/drawing/2014/main" id="{A55C9ECC-290B-4611-B356-100197247247}"/>
                </a:ext>
              </a:extLst>
            </p:cNvPr>
            <p:cNvCxnSpPr>
              <a:cxnSpLocks/>
            </p:cNvCxnSpPr>
            <p:nvPr/>
          </p:nvCxnSpPr>
          <p:spPr>
            <a:xfrm flipV="1">
              <a:off x="340558" y="1614196"/>
              <a:ext cx="4675" cy="3295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D52AEEA1-B49A-40A7-AC5A-915B3DBB1262}"/>
              </a:ext>
            </a:extLst>
          </p:cNvPr>
          <p:cNvSpPr txBox="1"/>
          <p:nvPr/>
        </p:nvSpPr>
        <p:spPr>
          <a:xfrm>
            <a:off x="6200750" y="1064165"/>
            <a:ext cx="2602692" cy="2062103"/>
          </a:xfrm>
          <a:prstGeom prst="rect">
            <a:avLst/>
          </a:prstGeom>
          <a:noFill/>
          <a:ln>
            <a:solidFill>
              <a:schemeClr val="tx1"/>
            </a:solidFill>
          </a:ln>
        </p:spPr>
        <p:txBody>
          <a:bodyPr wrap="square" rtlCol="0">
            <a:spAutoFit/>
          </a:bodyPr>
          <a:lstStyle/>
          <a:p>
            <a:r>
              <a:rPr lang="en-US" sz="1600" dirty="0"/>
              <a:t>The PDF curve shows how the sample density varies with height.</a:t>
            </a:r>
          </a:p>
          <a:p>
            <a:endParaRPr lang="en-US" sz="1600" dirty="0"/>
          </a:p>
          <a:p>
            <a:r>
              <a:rPr lang="en-US" sz="1600" dirty="0">
                <a:highlight>
                  <a:srgbClr val="FFFF00"/>
                </a:highlight>
              </a:rPr>
              <a:t>The entire curve is specified using just two numbers, the mean and the standard deviation.</a:t>
            </a:r>
          </a:p>
        </p:txBody>
      </p:sp>
      <p:grpSp>
        <p:nvGrpSpPr>
          <p:cNvPr id="25" name="Group 24">
            <a:extLst>
              <a:ext uri="{FF2B5EF4-FFF2-40B4-BE49-F238E27FC236}">
                <a16:creationId xmlns:a16="http://schemas.microsoft.com/office/drawing/2014/main" id="{638A4B6A-2569-4DDA-A585-ECE8D548ABC0}"/>
              </a:ext>
            </a:extLst>
          </p:cNvPr>
          <p:cNvGrpSpPr/>
          <p:nvPr/>
        </p:nvGrpSpPr>
        <p:grpSpPr>
          <a:xfrm>
            <a:off x="1428344" y="1947924"/>
            <a:ext cx="2296885" cy="764889"/>
            <a:chOff x="1690653" y="2281665"/>
            <a:chExt cx="2296885" cy="764889"/>
          </a:xfrm>
        </p:grpSpPr>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5D2A0AAB-322A-438A-B15C-F812937F20C2}"/>
                    </a:ext>
                  </a:extLst>
                </p:cNvPr>
                <p:cNvSpPr/>
                <p:nvPr/>
              </p:nvSpPr>
              <p:spPr>
                <a:xfrm>
                  <a:off x="1690653" y="2281665"/>
                  <a:ext cx="1988814" cy="764889"/>
                </a:xfrm>
                <a:prstGeom prst="rect">
                  <a:avLst/>
                </a:prstGeom>
                <a:solidFill>
                  <a:srgbClr val="FFECEC"/>
                </a:solidFill>
                <a:ln w="38100">
                  <a:solidFill>
                    <a:srgbClr val="FF7A7A"/>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𝐹</m:t>
                                </m:r>
                              </m:sub>
                            </m:sSub>
                          </m:den>
                        </m:f>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h</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𝐹</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𝐹</m:t>
                                            </m:r>
                                          </m:sub>
                                        </m:sSub>
                                      </m:den>
                                    </m:f>
                                  </m:e>
                                </m:d>
                              </m:e>
                              <m:sup>
                                <m:r>
                                  <a:rPr lang="en-US" i="1">
                                    <a:latin typeface="Cambria Math" panose="02040503050406030204" pitchFamily="18" charset="0"/>
                                  </a:rPr>
                                  <m:t>2</m:t>
                                </m:r>
                              </m:sup>
                            </m:sSup>
                          </m:sup>
                        </m:sSup>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1690653" y="2281665"/>
                  <a:ext cx="1988814" cy="764889"/>
                </a:xfrm>
                <a:prstGeom prst="rect">
                  <a:avLst/>
                </a:prstGeom>
                <a:blipFill rotWithShape="0">
                  <a:blip r:embed="rId5"/>
                  <a:stretch>
                    <a:fillRect/>
                  </a:stretch>
                </a:blipFill>
                <a:ln w="38100">
                  <a:solidFill>
                    <a:srgbClr val="FF7A7A"/>
                  </a:solidFill>
                </a:ln>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7819757E-2A6F-4AC8-A7FF-D78CE3C0473B}"/>
                </a:ext>
              </a:extLst>
            </p:cNvPr>
            <p:cNvCxnSpPr>
              <a:stCxn id="26" idx="3"/>
            </p:cNvCxnSpPr>
            <p:nvPr/>
          </p:nvCxnSpPr>
          <p:spPr>
            <a:xfrm flipV="1">
              <a:off x="3679467" y="2664109"/>
              <a:ext cx="308071" cy="1"/>
            </a:xfrm>
            <a:prstGeom prst="straightConnector1">
              <a:avLst/>
            </a:prstGeom>
            <a:ln w="38100">
              <a:solidFill>
                <a:srgbClr val="FF7A7A"/>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84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1967" y="403141"/>
            <a:ext cx="8705462" cy="5632311"/>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marL="0" indent="0">
              <a:buFont typeface="Arial" panose="020B0604020202020204" pitchFamily="34" charset="0"/>
              <a:buNone/>
            </a:pPr>
            <a:r>
              <a:rPr lang="en-US" sz="1800" b="1" dirty="0">
                <a:solidFill>
                  <a:prstClr val="black"/>
                </a:solidFill>
              </a:rPr>
              <a:t>Assignment Instructions</a:t>
            </a:r>
          </a:p>
          <a:p>
            <a:pPr marL="174625" indent="-174625">
              <a:buFont typeface="+mj-lt"/>
              <a:buAutoNum type="arabicPeriod"/>
            </a:pPr>
            <a:r>
              <a:rPr lang="en-US" sz="1800" dirty="0"/>
              <a:t>The dataset that you need is in one of the sheets of the Excel file Assignment_1_Data_and_Template.xlsx. The other sheets contain shaded cells meant to be filled in by you. Examine the sheets carefully and understand what must be computed or described. Except for filling in your results in the specific cells provided, do not alter the spreadsheet in any other way. This is the only recognized means of submitting this assignment.</a:t>
            </a:r>
          </a:p>
          <a:p>
            <a:pPr marL="174625" indent="-174625">
              <a:buFont typeface="+mj-lt"/>
              <a:buAutoNum type="arabicPeriod"/>
            </a:pPr>
            <a:r>
              <a:rPr lang="en-US" sz="1800" dirty="0"/>
              <a:t>Construct separate histograms for male and female heights using 32 bins. </a:t>
            </a:r>
            <a:r>
              <a:rPr lang="en-US" sz="1800" b="1" u="sng" dirty="0"/>
              <a:t>Do not use a built-in histogram program.</a:t>
            </a:r>
            <a:r>
              <a:rPr lang="en-US" sz="1800" dirty="0"/>
              <a:t> Also, remember that the histograms are the lists of 32 counts that you enter into the correct place in the spreadsheet. They are not just pretty pictures!</a:t>
            </a:r>
          </a:p>
          <a:p>
            <a:pPr marL="174625" indent="-174625">
              <a:buFont typeface="+mj-lt"/>
              <a:buAutoNum type="arabicPeriod"/>
            </a:pPr>
            <a:r>
              <a:rPr lang="en-US" sz="1800" dirty="0"/>
              <a:t>Based on the histograms, compute the class label (gender) and the corresponding posterior probability of individuals with heights 55, 60, 65, 70, 75 and 80 inches</a:t>
            </a:r>
          </a:p>
          <a:p>
            <a:pPr marL="174625" indent="-174625">
              <a:buFont typeface="+mj-lt"/>
              <a:buAutoNum type="arabicPeriod"/>
            </a:pPr>
            <a:r>
              <a:rPr lang="en-US" sz="1800" dirty="0"/>
              <a:t>Find the parameters of Gaussian models for the 2 PDFs to describe the data. </a:t>
            </a:r>
            <a:r>
              <a:rPr lang="en-US" sz="1800" b="1" u="sng" dirty="0"/>
              <a:t>You may use built-in functions to compute the model parameters.</a:t>
            </a:r>
            <a:endParaRPr lang="en-US" sz="1800" dirty="0"/>
          </a:p>
          <a:p>
            <a:pPr marL="174625" indent="-174625">
              <a:buFont typeface="+mj-lt"/>
              <a:buAutoNum type="arabicPeriod"/>
            </a:pPr>
            <a:r>
              <a:rPr lang="en-US" sz="1800" dirty="0"/>
              <a:t>Use the Bayesian Formula with the model parameters found above to re-compute the class label (gender) and the corresponding posterior probability of individuals with heights 55, 60, 65, 70, 75 and 80 inches. </a:t>
            </a:r>
            <a:r>
              <a:rPr lang="en-US" sz="1800" b="1" dirty="0"/>
              <a:t>Do not use a built-in function for computing the pdf.</a:t>
            </a:r>
            <a:endParaRPr lang="en-US" sz="1800" dirty="0"/>
          </a:p>
          <a:p>
            <a:pPr marL="174625" indent="-174625">
              <a:buFont typeface="+mj-lt"/>
              <a:buAutoNum type="arabicPeriod"/>
            </a:pPr>
            <a:r>
              <a:rPr lang="en-US" sz="1800" dirty="0"/>
              <a:t>Repeat steps 2 through 5 using just the first 50 height entries in the data file. Now, what are your observations regarding histogram classifiers and Bayesian classifiers?</a:t>
            </a:r>
          </a:p>
        </p:txBody>
      </p:sp>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sz="2000" dirty="0"/>
              <a:t>Assignment 1 (unofficial, always refer to the course website)</a:t>
            </a:r>
          </a:p>
        </p:txBody>
      </p:sp>
    </p:spTree>
    <p:extLst>
      <p:ext uri="{BB962C8B-B14F-4D97-AF65-F5344CB8AC3E}">
        <p14:creationId xmlns:p14="http://schemas.microsoft.com/office/powerpoint/2010/main" val="117767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38295" y="512172"/>
            <a:ext cx="7467408" cy="5755422"/>
          </a:xfrm>
          <a:prstGeom prst="rect">
            <a:avLst/>
          </a:prstGeom>
          <a:noFill/>
        </p:spPr>
        <p:txBody>
          <a:bodyPr wrap="square" rtlCol="0">
            <a:spAutoFit/>
          </a:bodyPr>
          <a:lstStyle/>
          <a:p>
            <a:r>
              <a:rPr lang="en-US" sz="2000" b="1" dirty="0"/>
              <a:t>The machine learning problem</a:t>
            </a:r>
          </a:p>
          <a:p>
            <a:r>
              <a:rPr lang="en-US" sz="1600" dirty="0"/>
              <a:t>Alice works in a bank that actively sells loans.</a:t>
            </a:r>
          </a:p>
          <a:p>
            <a:r>
              <a:rPr lang="en-US" sz="1600" dirty="0"/>
              <a:t>She needs to meet her daily sales quota.</a:t>
            </a:r>
          </a:p>
          <a:p>
            <a:r>
              <a:rPr lang="en-US" sz="1600" dirty="0"/>
              <a:t>She has basic information on Bob, including his phone number. </a:t>
            </a:r>
          </a:p>
          <a:p>
            <a:r>
              <a:rPr lang="en-US" sz="1600" dirty="0"/>
              <a:t>She is worried that she will have to spend 30 minutes talking to Bob with no guarantee of closing any deal.</a:t>
            </a:r>
          </a:p>
          <a:p>
            <a:r>
              <a:rPr lang="en-US" sz="1600" dirty="0"/>
              <a:t>Should she call Bob, or move on to the next potential customer?</a:t>
            </a:r>
          </a:p>
          <a:p>
            <a:r>
              <a:rPr lang="en-US" sz="2000" b="1" dirty="0"/>
              <a:t>A possible solution</a:t>
            </a:r>
          </a:p>
          <a:p>
            <a:r>
              <a:rPr lang="en-US" sz="1600" dirty="0"/>
              <a:t>Look at records of similar individuals and check if a successful sale was made.</a:t>
            </a:r>
          </a:p>
          <a:p>
            <a:r>
              <a:rPr lang="en-US" sz="2000" b="1" dirty="0"/>
              <a:t>A look at some of the data (partial)</a:t>
            </a:r>
          </a:p>
          <a:p>
            <a:endParaRPr lang="en-US" sz="2000" b="1" dirty="0"/>
          </a:p>
          <a:p>
            <a:endParaRPr lang="en-US" sz="2000" b="1" dirty="0"/>
          </a:p>
          <a:p>
            <a:endParaRPr lang="en-US" sz="2000" b="1" dirty="0"/>
          </a:p>
          <a:p>
            <a:endParaRPr lang="en-US" sz="2000" b="1" dirty="0"/>
          </a:p>
          <a:p>
            <a:endParaRPr lang="en-US" sz="2000" b="1" dirty="0"/>
          </a:p>
          <a:p>
            <a:endParaRPr lang="en-US" sz="2000" dirty="0"/>
          </a:p>
          <a:p>
            <a:r>
              <a:rPr lang="en-US" sz="1200" dirty="0"/>
              <a:t>S. Moro, R. </a:t>
            </a:r>
            <a:r>
              <a:rPr lang="en-US" sz="1200" dirty="0" err="1"/>
              <a:t>Laureano</a:t>
            </a:r>
            <a:r>
              <a:rPr lang="en-US" sz="1200" dirty="0"/>
              <a:t> and P. Cortez. Using Data Mining for Bank Direct Marketing: An Application of the CRISP-DM Methodology. In P. </a:t>
            </a:r>
            <a:r>
              <a:rPr lang="en-US" sz="1200" dirty="0" err="1"/>
              <a:t>Novais</a:t>
            </a:r>
            <a:r>
              <a:rPr lang="en-US" sz="1200" dirty="0"/>
              <a:t> et al. (Eds.), Proceedings of the European Simulation and Modelling Conference - ESM'2011, pp. 117-121, </a:t>
            </a:r>
            <a:r>
              <a:rPr lang="en-US" sz="1200" dirty="0" err="1"/>
              <a:t>Guimarães</a:t>
            </a:r>
            <a:r>
              <a:rPr lang="en-US" sz="1200" dirty="0"/>
              <a:t>, Portugal, October, 2011. EUROSIS.</a:t>
            </a:r>
          </a:p>
          <a:p>
            <a:r>
              <a:rPr lang="en-US" sz="2000" b="1" dirty="0"/>
              <a:t>A new candidate's financial variables must be compared against entries in a huge database and a prediction must be computed.</a:t>
            </a:r>
          </a:p>
        </p:txBody>
      </p:sp>
      <p:grpSp>
        <p:nvGrpSpPr>
          <p:cNvPr id="13" name="Group 12"/>
          <p:cNvGrpSpPr/>
          <p:nvPr/>
        </p:nvGrpSpPr>
        <p:grpSpPr>
          <a:xfrm>
            <a:off x="719090" y="3301776"/>
            <a:ext cx="7600879" cy="1527673"/>
            <a:chOff x="719090" y="3585864"/>
            <a:chExt cx="7600879" cy="1527673"/>
          </a:xfrm>
        </p:grpSpPr>
        <p:pic>
          <p:nvPicPr>
            <p:cNvPr id="11" name="Picture 10"/>
            <p:cNvPicPr>
              <a:picLocks noChangeAspect="1"/>
            </p:cNvPicPr>
            <p:nvPr/>
          </p:nvPicPr>
          <p:blipFill>
            <a:blip r:embed="rId2"/>
            <a:stretch>
              <a:fillRect/>
            </a:stretch>
          </p:blipFill>
          <p:spPr>
            <a:xfrm>
              <a:off x="719090" y="3585864"/>
              <a:ext cx="7600879" cy="15276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p:cNvSpPr/>
            <p:nvPr/>
          </p:nvSpPr>
          <p:spPr>
            <a:xfrm>
              <a:off x="7483876" y="3585864"/>
              <a:ext cx="836093" cy="1527673"/>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Real-life machine learning example from the banking industry</a:t>
            </a:r>
          </a:p>
        </p:txBody>
      </p:sp>
    </p:spTree>
    <p:extLst>
      <p:ext uri="{BB962C8B-B14F-4D97-AF65-F5344CB8AC3E}">
        <p14:creationId xmlns:p14="http://schemas.microsoft.com/office/powerpoint/2010/main" val="146836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Effect transition="in" filter="fade">
                                      <p:cBhvr>
                                        <p:cTn id="37" dur="500"/>
                                        <p:tgtEl>
                                          <p:spTgt spid="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7" end="7"/>
                                            </p:txEl>
                                          </p:spTgt>
                                        </p:tgtEl>
                                        <p:attrNameLst>
                                          <p:attrName>style.visibility</p:attrName>
                                        </p:attrNameLst>
                                      </p:cBhvr>
                                      <p:to>
                                        <p:strVal val="visible"/>
                                      </p:to>
                                    </p:set>
                                    <p:animEffect transition="in" filter="fade">
                                      <p:cBhvr>
                                        <p:cTn id="42" dur="500"/>
                                        <p:tgtEl>
                                          <p:spTgt spid="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xEl>
                                              <p:pRg st="8" end="8"/>
                                            </p:txEl>
                                          </p:spTgt>
                                        </p:tgtEl>
                                        <p:attrNameLst>
                                          <p:attrName>style.visibility</p:attrName>
                                        </p:attrNameLst>
                                      </p:cBhvr>
                                      <p:to>
                                        <p:strVal val="visible"/>
                                      </p:to>
                                    </p:set>
                                    <p:animEffect transition="in" filter="fade">
                                      <p:cBhvr>
                                        <p:cTn id="47" dur="500"/>
                                        <p:tgtEl>
                                          <p:spTgt spid="9">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
                                            <p:txEl>
                                              <p:pRg st="15" end="15"/>
                                            </p:txEl>
                                          </p:spTgt>
                                        </p:tgtEl>
                                        <p:attrNameLst>
                                          <p:attrName>style.visibility</p:attrName>
                                        </p:attrNameLst>
                                      </p:cBhvr>
                                      <p:to>
                                        <p:strVal val="visible"/>
                                      </p:to>
                                    </p:set>
                                    <p:animEffect transition="in" filter="fade">
                                      <p:cBhvr>
                                        <p:cTn id="50" dur="500"/>
                                        <p:tgtEl>
                                          <p:spTgt spid="9">
                                            <p:txEl>
                                              <p:pRg st="15" end="15"/>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9">
                                            <p:txEl>
                                              <p:pRg st="16" end="16"/>
                                            </p:txEl>
                                          </p:spTgt>
                                        </p:tgtEl>
                                        <p:attrNameLst>
                                          <p:attrName>style.visibility</p:attrName>
                                        </p:attrNameLst>
                                      </p:cBhvr>
                                      <p:to>
                                        <p:strVal val="visible"/>
                                      </p:to>
                                    </p:set>
                                    <p:animEffect transition="in" filter="fade">
                                      <p:cBhvr>
                                        <p:cTn id="58" dur="500"/>
                                        <p:tgtEl>
                                          <p:spTgt spid="9">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71559" y="2153959"/>
            <a:ext cx="7600879" cy="1527673"/>
            <a:chOff x="719090" y="3585864"/>
            <a:chExt cx="7600879" cy="1527673"/>
          </a:xfrm>
        </p:grpSpPr>
        <p:pic>
          <p:nvPicPr>
            <p:cNvPr id="6" name="Picture 5"/>
            <p:cNvPicPr>
              <a:picLocks noChangeAspect="1"/>
            </p:cNvPicPr>
            <p:nvPr/>
          </p:nvPicPr>
          <p:blipFill>
            <a:blip r:embed="rId2"/>
            <a:stretch>
              <a:fillRect/>
            </a:stretch>
          </p:blipFill>
          <p:spPr>
            <a:xfrm>
              <a:off x="719090" y="3585864"/>
              <a:ext cx="7600879" cy="15276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7483876" y="3585864"/>
              <a:ext cx="836093" cy="1527673"/>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1553593" y="3746377"/>
            <a:ext cx="5513032" cy="1516322"/>
            <a:chOff x="1553593" y="3746377"/>
            <a:chExt cx="5513032" cy="1516322"/>
          </a:xfrm>
        </p:grpSpPr>
        <p:sp>
          <p:nvSpPr>
            <p:cNvPr id="8" name="TextBox 7"/>
            <p:cNvSpPr txBox="1"/>
            <p:nvPr/>
          </p:nvSpPr>
          <p:spPr>
            <a:xfrm>
              <a:off x="4208016" y="4893367"/>
              <a:ext cx="992066" cy="369332"/>
            </a:xfrm>
            <a:prstGeom prst="rect">
              <a:avLst/>
            </a:prstGeom>
            <a:noFill/>
          </p:spPr>
          <p:txBody>
            <a:bodyPr wrap="none" rtlCol="0">
              <a:spAutoFit/>
            </a:bodyPr>
            <a:lstStyle/>
            <a:p>
              <a:r>
                <a:rPr lang="en-US" dirty="0"/>
                <a:t>Features</a:t>
              </a:r>
            </a:p>
          </p:txBody>
        </p:sp>
        <p:cxnSp>
          <p:nvCxnSpPr>
            <p:cNvPr id="10" name="Straight Arrow Connector 9"/>
            <p:cNvCxnSpPr/>
            <p:nvPr/>
          </p:nvCxnSpPr>
          <p:spPr>
            <a:xfrm flipH="1" flipV="1">
              <a:off x="1553593" y="3746378"/>
              <a:ext cx="2451351" cy="11326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2334827" y="3746377"/>
              <a:ext cx="1821037" cy="112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3382393" y="3746378"/>
              <a:ext cx="996512" cy="11469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4208016" y="3746378"/>
              <a:ext cx="447497" cy="11484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4857200" y="3746377"/>
              <a:ext cx="12480" cy="11326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009491" y="3746377"/>
              <a:ext cx="503542" cy="11326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5142403" y="3746377"/>
              <a:ext cx="1222886" cy="11326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5337153" y="3746378"/>
              <a:ext cx="1729472" cy="11326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1376039" y="2707689"/>
            <a:ext cx="5894773" cy="3187084"/>
            <a:chOff x="1376039" y="2707689"/>
            <a:chExt cx="5894773" cy="3187084"/>
          </a:xfrm>
        </p:grpSpPr>
        <p:sp>
          <p:nvSpPr>
            <p:cNvPr id="38" name="Rectangle 37"/>
            <p:cNvSpPr/>
            <p:nvPr/>
          </p:nvSpPr>
          <p:spPr>
            <a:xfrm>
              <a:off x="1376039" y="2707689"/>
              <a:ext cx="5894773" cy="133165"/>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376039" y="5256795"/>
              <a:ext cx="2095130" cy="637978"/>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Feature Vector</a:t>
              </a:r>
            </a:p>
            <a:p>
              <a:r>
                <a:rPr lang="en-US" dirty="0">
                  <a:solidFill>
                    <a:schemeClr val="tx1"/>
                  </a:solidFill>
                </a:rPr>
                <a:t>also called </a:t>
              </a:r>
              <a:r>
                <a:rPr lang="en-US" i="1" dirty="0">
                  <a:solidFill>
                    <a:schemeClr val="tx1"/>
                  </a:solidFill>
                </a:rPr>
                <a:t>pattern</a:t>
              </a:r>
            </a:p>
          </p:txBody>
        </p:sp>
        <p:cxnSp>
          <p:nvCxnSpPr>
            <p:cNvPr id="41" name="Elbow Connector 40"/>
            <p:cNvCxnSpPr>
              <a:stCxn id="39" idx="1"/>
              <a:endCxn id="38" idx="1"/>
            </p:cNvCxnSpPr>
            <p:nvPr/>
          </p:nvCxnSpPr>
          <p:spPr>
            <a:xfrm rot="10800000">
              <a:off x="1376039" y="2774272"/>
              <a:ext cx="12700" cy="2801512"/>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7375546" y="3760687"/>
            <a:ext cx="1157689" cy="985526"/>
            <a:chOff x="7375546" y="3760687"/>
            <a:chExt cx="1157689" cy="985526"/>
          </a:xfrm>
        </p:grpSpPr>
        <p:sp>
          <p:nvSpPr>
            <p:cNvPr id="42" name="TextBox 41"/>
            <p:cNvSpPr txBox="1"/>
            <p:nvPr/>
          </p:nvSpPr>
          <p:spPr>
            <a:xfrm>
              <a:off x="7375546" y="4376881"/>
              <a:ext cx="1157689" cy="369332"/>
            </a:xfrm>
            <a:prstGeom prst="rect">
              <a:avLst/>
            </a:prstGeom>
            <a:noFill/>
          </p:spPr>
          <p:txBody>
            <a:bodyPr wrap="none" rtlCol="0">
              <a:spAutoFit/>
            </a:bodyPr>
            <a:lstStyle/>
            <a:p>
              <a:r>
                <a:rPr lang="en-US" dirty="0"/>
                <a:t>Class label</a:t>
              </a:r>
            </a:p>
          </p:txBody>
        </p:sp>
        <p:cxnSp>
          <p:nvCxnSpPr>
            <p:cNvPr id="43" name="Straight Arrow Connector 42"/>
            <p:cNvCxnSpPr/>
            <p:nvPr/>
          </p:nvCxnSpPr>
          <p:spPr>
            <a:xfrm flipH="1" flipV="1">
              <a:off x="7752800" y="3760687"/>
              <a:ext cx="6161" cy="5591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1313893" y="1356637"/>
            <a:ext cx="6041143" cy="801824"/>
            <a:chOff x="1313893" y="1356637"/>
            <a:chExt cx="6041143" cy="801824"/>
          </a:xfrm>
        </p:grpSpPr>
        <p:sp>
          <p:nvSpPr>
            <p:cNvPr id="45" name="TextBox 44"/>
            <p:cNvSpPr txBox="1"/>
            <p:nvPr/>
          </p:nvSpPr>
          <p:spPr>
            <a:xfrm rot="16200000">
              <a:off x="1106561" y="1642490"/>
              <a:ext cx="722442" cy="307777"/>
            </a:xfrm>
            <a:prstGeom prst="rect">
              <a:avLst/>
            </a:prstGeom>
            <a:noFill/>
          </p:spPr>
          <p:txBody>
            <a:bodyPr wrap="none" rtlCol="0">
              <a:spAutoFit/>
            </a:bodyPr>
            <a:lstStyle/>
            <a:p>
              <a:r>
                <a:rPr lang="en-US" sz="1400" dirty="0"/>
                <a:t>Ordinal</a:t>
              </a:r>
            </a:p>
          </p:txBody>
        </p:sp>
        <p:sp>
          <p:nvSpPr>
            <p:cNvPr id="46" name="TextBox 45"/>
            <p:cNvSpPr txBox="1"/>
            <p:nvPr/>
          </p:nvSpPr>
          <p:spPr>
            <a:xfrm rot="16200000">
              <a:off x="1640181" y="1603661"/>
              <a:ext cx="801823" cy="307777"/>
            </a:xfrm>
            <a:prstGeom prst="rect">
              <a:avLst/>
            </a:prstGeom>
            <a:noFill/>
          </p:spPr>
          <p:txBody>
            <a:bodyPr wrap="none" rtlCol="0">
              <a:spAutoFit/>
            </a:bodyPr>
            <a:lstStyle/>
            <a:p>
              <a:r>
                <a:rPr lang="en-US" sz="1400" dirty="0"/>
                <a:t>Nominal</a:t>
              </a:r>
            </a:p>
          </p:txBody>
        </p:sp>
        <p:sp>
          <p:nvSpPr>
            <p:cNvPr id="47" name="TextBox 46"/>
            <p:cNvSpPr txBox="1"/>
            <p:nvPr/>
          </p:nvSpPr>
          <p:spPr>
            <a:xfrm rot="16200000">
              <a:off x="5270189" y="1642491"/>
              <a:ext cx="722442" cy="307777"/>
            </a:xfrm>
            <a:prstGeom prst="rect">
              <a:avLst/>
            </a:prstGeom>
            <a:noFill/>
          </p:spPr>
          <p:txBody>
            <a:bodyPr wrap="none" rtlCol="0">
              <a:spAutoFit/>
            </a:bodyPr>
            <a:lstStyle/>
            <a:p>
              <a:r>
                <a:rPr lang="en-US" sz="1400" dirty="0"/>
                <a:t>Ordinal</a:t>
              </a:r>
            </a:p>
          </p:txBody>
        </p:sp>
        <p:sp>
          <p:nvSpPr>
            <p:cNvPr id="48" name="TextBox 47"/>
            <p:cNvSpPr txBox="1"/>
            <p:nvPr/>
          </p:nvSpPr>
          <p:spPr>
            <a:xfrm rot="16200000">
              <a:off x="6026763" y="1603660"/>
              <a:ext cx="801823" cy="307777"/>
            </a:xfrm>
            <a:prstGeom prst="rect">
              <a:avLst/>
            </a:prstGeom>
            <a:noFill/>
          </p:spPr>
          <p:txBody>
            <a:bodyPr wrap="none" rtlCol="0">
              <a:spAutoFit/>
            </a:bodyPr>
            <a:lstStyle/>
            <a:p>
              <a:r>
                <a:rPr lang="en-US" sz="1400" dirty="0"/>
                <a:t>Nominal</a:t>
              </a:r>
            </a:p>
          </p:txBody>
        </p:sp>
        <p:sp>
          <p:nvSpPr>
            <p:cNvPr id="49" name="TextBox 48"/>
            <p:cNvSpPr txBox="1"/>
            <p:nvPr/>
          </p:nvSpPr>
          <p:spPr>
            <a:xfrm rot="16200000">
              <a:off x="4457026" y="1603661"/>
              <a:ext cx="801823" cy="307777"/>
            </a:xfrm>
            <a:prstGeom prst="rect">
              <a:avLst/>
            </a:prstGeom>
            <a:noFill/>
          </p:spPr>
          <p:txBody>
            <a:bodyPr wrap="none" rtlCol="0">
              <a:spAutoFit/>
            </a:bodyPr>
            <a:lstStyle/>
            <a:p>
              <a:r>
                <a:rPr lang="en-US" sz="1400" dirty="0"/>
                <a:t>Nominal</a:t>
              </a:r>
            </a:p>
          </p:txBody>
        </p:sp>
        <p:sp>
          <p:nvSpPr>
            <p:cNvPr id="50" name="TextBox 49"/>
            <p:cNvSpPr txBox="1"/>
            <p:nvPr/>
          </p:nvSpPr>
          <p:spPr>
            <a:xfrm rot="16200000">
              <a:off x="3741847" y="1603661"/>
              <a:ext cx="801823" cy="307777"/>
            </a:xfrm>
            <a:prstGeom prst="rect">
              <a:avLst/>
            </a:prstGeom>
            <a:noFill/>
          </p:spPr>
          <p:txBody>
            <a:bodyPr wrap="none" rtlCol="0">
              <a:spAutoFit/>
            </a:bodyPr>
            <a:lstStyle/>
            <a:p>
              <a:r>
                <a:rPr lang="en-US" sz="1400" dirty="0"/>
                <a:t>Nominal</a:t>
              </a:r>
            </a:p>
          </p:txBody>
        </p:sp>
        <p:sp>
          <p:nvSpPr>
            <p:cNvPr id="51" name="TextBox 50"/>
            <p:cNvSpPr txBox="1"/>
            <p:nvPr/>
          </p:nvSpPr>
          <p:spPr>
            <a:xfrm rot="16200000">
              <a:off x="2694617" y="1603661"/>
              <a:ext cx="801823" cy="307777"/>
            </a:xfrm>
            <a:prstGeom prst="rect">
              <a:avLst/>
            </a:prstGeom>
            <a:noFill/>
          </p:spPr>
          <p:txBody>
            <a:bodyPr wrap="none" rtlCol="0">
              <a:spAutoFit/>
            </a:bodyPr>
            <a:lstStyle/>
            <a:p>
              <a:r>
                <a:rPr lang="en-US" sz="1400" dirty="0"/>
                <a:t>Nominal</a:t>
              </a:r>
            </a:p>
          </p:txBody>
        </p:sp>
        <p:sp>
          <p:nvSpPr>
            <p:cNvPr id="52" name="TextBox 51"/>
            <p:cNvSpPr txBox="1"/>
            <p:nvPr/>
          </p:nvSpPr>
          <p:spPr>
            <a:xfrm rot="16200000">
              <a:off x="6800236" y="1603661"/>
              <a:ext cx="801823" cy="307777"/>
            </a:xfrm>
            <a:prstGeom prst="rect">
              <a:avLst/>
            </a:prstGeom>
            <a:noFill/>
          </p:spPr>
          <p:txBody>
            <a:bodyPr wrap="none" rtlCol="0">
              <a:spAutoFit/>
            </a:bodyPr>
            <a:lstStyle/>
            <a:p>
              <a:r>
                <a:rPr lang="en-US" sz="1400" dirty="0"/>
                <a:t>Nominal</a:t>
              </a:r>
            </a:p>
          </p:txBody>
        </p:sp>
      </p:grpSp>
      <p:sp>
        <p:nvSpPr>
          <p:cNvPr id="9" name="Rounded Rectangle 8"/>
          <p:cNvSpPr/>
          <p:nvPr/>
        </p:nvSpPr>
        <p:spPr>
          <a:xfrm>
            <a:off x="275208" y="710208"/>
            <a:ext cx="8487052" cy="5397629"/>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693476" y="713258"/>
            <a:ext cx="1638782" cy="461665"/>
          </a:xfrm>
          <a:prstGeom prst="rect">
            <a:avLst/>
          </a:prstGeom>
          <a:solidFill>
            <a:schemeClr val="tx1"/>
          </a:solidFill>
        </p:spPr>
        <p:txBody>
          <a:bodyPr wrap="none" rtlCol="0">
            <a:spAutoFit/>
          </a:bodyPr>
          <a:lstStyle/>
          <a:p>
            <a:r>
              <a:rPr lang="en-US" sz="2400" dirty="0">
                <a:solidFill>
                  <a:schemeClr val="bg1"/>
                </a:solidFill>
              </a:rPr>
              <a:t>Training Set</a:t>
            </a:r>
          </a:p>
        </p:txBody>
      </p:sp>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Excuse to introduce some jargon</a:t>
            </a:r>
          </a:p>
        </p:txBody>
      </p:sp>
    </p:spTree>
    <p:extLst>
      <p:ext uri="{BB962C8B-B14F-4D97-AF65-F5344CB8AC3E}">
        <p14:creationId xmlns:p14="http://schemas.microsoft.com/office/powerpoint/2010/main" val="160947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368133" y="571318"/>
                <a:ext cx="8407730" cy="5121274"/>
              </a:xfrm>
              <a:prstGeom prst="rect">
                <a:avLst/>
              </a:prstGeom>
              <a:noFill/>
            </p:spPr>
            <p:txBody>
              <a:bodyPr wrap="square" rtlCol="0">
                <a:spAutoFit/>
              </a:bodyPr>
              <a:lstStyle/>
              <a:p>
                <a:pPr marL="457200" indent="-457200">
                  <a:buFont typeface="Arial" panose="020B0604020202020204" pitchFamily="34" charset="0"/>
                  <a:buChar char="•"/>
                </a:pPr>
                <a:r>
                  <a:rPr lang="en-US" sz="2000" dirty="0"/>
                  <a:t>An airport scanner records a person’s height as 67 inches. Is the person male or female?</a:t>
                </a:r>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t>Question: How do we go about answering such a question?</a:t>
                </a:r>
              </a:p>
              <a:p>
                <a:pPr marL="457200" indent="-457200">
                  <a:buFont typeface="Arial" panose="020B0604020202020204" pitchFamily="34" charset="0"/>
                  <a:buChar char="•"/>
                </a:pPr>
                <a:r>
                  <a:rPr lang="en-US" sz="2000" dirty="0"/>
                  <a:t>Answer: Gather a large number of 67-inch individuals from the general population.</a:t>
                </a:r>
              </a:p>
              <a:p>
                <a:pPr marL="914400" lvl="1" indent="-457200">
                  <a:buFont typeface="Arial" panose="020B0604020202020204" pitchFamily="34" charset="0"/>
                  <a:buChar char="•"/>
                </a:pPr>
                <a:r>
                  <a:rPr lang="en-US" sz="2000" dirty="0"/>
                  <a:t>Count the number of females </a:t>
                </a:r>
                <a14:m>
                  <m:oMath xmlns:m="http://schemas.openxmlformats.org/officeDocument/2006/math">
                    <m:r>
                      <a:rPr lang="en-US" sz="2000" b="0" i="0" smtClean="0">
                        <a:solidFill>
                          <a:prstClr val="black"/>
                        </a:solidFill>
                        <a:latin typeface="Cambria Math" panose="02040503050406030204" pitchFamily="18" charset="0"/>
                      </a:rPr>
                      <m:t>(</m:t>
                    </m:r>
                    <m:r>
                      <a:rPr lang="en-US" sz="2000" b="0" i="1" smtClean="0">
                        <a:solidFill>
                          <a:prstClr val="black"/>
                        </a:solidFill>
                        <a:latin typeface="Cambria Math" panose="02040503050406030204" pitchFamily="18" charset="0"/>
                      </a:rPr>
                      <m:t>𝐹</m:t>
                    </m:r>
                  </m:oMath>
                </a14:m>
                <a:r>
                  <a:rPr lang="en-US" sz="2000" dirty="0"/>
                  <a:t>) and males </a:t>
                </a:r>
                <a14:m>
                  <m:oMath xmlns:m="http://schemas.openxmlformats.org/officeDocument/2006/math">
                    <m:r>
                      <a:rPr lang="en-US" sz="2000">
                        <a:solidFill>
                          <a:prstClr val="black"/>
                        </a:solidFill>
                        <a:latin typeface="Cambria Math" panose="02040503050406030204" pitchFamily="18" charset="0"/>
                      </a:rPr>
                      <m:t>(</m:t>
                    </m:r>
                    <m:r>
                      <a:rPr lang="en-US" sz="2000" b="0" i="1" smtClean="0">
                        <a:solidFill>
                          <a:prstClr val="black"/>
                        </a:solidFill>
                        <a:latin typeface="Cambria Math" panose="02040503050406030204" pitchFamily="18" charset="0"/>
                      </a:rPr>
                      <m:t>𝑀</m:t>
                    </m:r>
                  </m:oMath>
                </a14:m>
                <a:r>
                  <a:rPr lang="en-US" sz="2000" dirty="0"/>
                  <a:t>)</a:t>
                </a:r>
              </a:p>
              <a:p>
                <a:pPr marL="914400" lvl="1" indent="-457200">
                  <a:buFont typeface="Arial" panose="020B0604020202020204" pitchFamily="34" charset="0"/>
                  <a:buChar char="•"/>
                </a:pPr>
                <a:r>
                  <a:rPr lang="en-US" sz="2000" dirty="0"/>
                  <a:t>Posit that the queried individual is female if </a:t>
                </a:r>
                <a14:m>
                  <m:oMath xmlns:m="http://schemas.openxmlformats.org/officeDocument/2006/math">
                    <m:r>
                      <a:rPr lang="en-US" sz="2000" i="1">
                        <a:solidFill>
                          <a:prstClr val="black"/>
                        </a:solidFill>
                        <a:latin typeface="Cambria Math" panose="02040503050406030204" pitchFamily="18" charset="0"/>
                      </a:rPr>
                      <m:t>𝐹</m:t>
                    </m:r>
                    <m:r>
                      <a:rPr lang="en-US" sz="2000" i="1">
                        <a:solidFill>
                          <a:prstClr val="black"/>
                        </a:solidFill>
                        <a:latin typeface="Cambria Math" panose="02040503050406030204" pitchFamily="18" charset="0"/>
                      </a:rPr>
                      <m:t>&gt;</m:t>
                    </m:r>
                    <m:r>
                      <a:rPr lang="en-US" sz="2000" i="1">
                        <a:solidFill>
                          <a:prstClr val="black"/>
                        </a:solidFill>
                        <a:latin typeface="Cambria Math" panose="02040503050406030204" pitchFamily="18" charset="0"/>
                      </a:rPr>
                      <m:t>𝑀</m:t>
                    </m:r>
                  </m:oMath>
                </a14:m>
                <a:r>
                  <a:rPr lang="en-US" sz="2000" dirty="0"/>
                  <a:t>, or male if </a:t>
                </a:r>
                <a14:m>
                  <m:oMath xmlns:m="http://schemas.openxmlformats.org/officeDocument/2006/math">
                    <m:r>
                      <a:rPr lang="en-US" sz="2000" i="1">
                        <a:solidFill>
                          <a:prstClr val="black"/>
                        </a:solidFill>
                        <a:latin typeface="Cambria Math" panose="02040503050406030204" pitchFamily="18" charset="0"/>
                      </a:rPr>
                      <m:t>𝑀</m:t>
                    </m:r>
                    <m:r>
                      <a:rPr lang="en-US" sz="2000" b="0" i="1" smtClean="0">
                        <a:solidFill>
                          <a:prstClr val="black"/>
                        </a:solidFill>
                        <a:latin typeface="Cambria Math" panose="02040503050406030204" pitchFamily="18" charset="0"/>
                      </a:rPr>
                      <m:t>&gt;</m:t>
                    </m:r>
                    <m:r>
                      <a:rPr lang="en-US" sz="2000" b="0" i="1" smtClean="0">
                        <a:solidFill>
                          <a:prstClr val="black"/>
                        </a:solidFill>
                        <a:latin typeface="Cambria Math" panose="02040503050406030204" pitchFamily="18" charset="0"/>
                      </a:rPr>
                      <m:t>𝐹</m:t>
                    </m:r>
                  </m:oMath>
                </a14:m>
                <a:endParaRPr lang="en-US" sz="2000" dirty="0"/>
              </a:p>
              <a:p>
                <a:pPr marL="457200" indent="-457200">
                  <a:buFont typeface="Arial" panose="020B0604020202020204" pitchFamily="34" charset="0"/>
                  <a:buChar char="•"/>
                </a:pPr>
                <a:r>
                  <a:rPr lang="en-US" sz="2000" dirty="0"/>
                  <a:t>Refinement (Data Science):</a:t>
                </a:r>
              </a:p>
              <a:p>
                <a:pPr marL="914400" lvl="1" indent="-457200">
                  <a:spcAft>
                    <a:spcPts val="1200"/>
                  </a:spcAft>
                  <a:buFont typeface="Arial" panose="020B0604020202020204" pitchFamily="34" charset="0"/>
                  <a:buChar char="•"/>
                </a:pPr>
                <a:r>
                  <a:rPr lang="en-US" sz="2000" dirty="0"/>
                  <a:t>The probability of the queried individual being female is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𝐹</m:t>
                        </m:r>
                      </m:num>
                      <m:den>
                        <m:r>
                          <a:rPr lang="en-US" sz="2000" i="1">
                            <a:latin typeface="Cambria Math" panose="02040503050406030204" pitchFamily="18" charset="0"/>
                          </a:rPr>
                          <m:t>𝐹</m:t>
                        </m:r>
                        <m:r>
                          <a:rPr lang="en-US" sz="2000" i="1">
                            <a:latin typeface="Cambria Math" panose="02040503050406030204" pitchFamily="18" charset="0"/>
                          </a:rPr>
                          <m:t>+</m:t>
                        </m:r>
                        <m:r>
                          <a:rPr lang="en-US" sz="2000" i="1">
                            <a:latin typeface="Cambria Math" panose="02040503050406030204" pitchFamily="18" charset="0"/>
                          </a:rPr>
                          <m:t>𝑀</m:t>
                        </m:r>
                      </m:den>
                    </m:f>
                  </m:oMath>
                </a14:m>
                <a:r>
                  <a:rPr lang="en-US" sz="2000" dirty="0"/>
                  <a:t>.</a:t>
                </a:r>
              </a:p>
              <a:p>
                <a:pPr marL="914400" lvl="1" indent="-457200">
                  <a:buFont typeface="Arial" panose="020B0604020202020204" pitchFamily="34" charset="0"/>
                  <a:buChar char="•"/>
                </a:pPr>
                <a:r>
                  <a:rPr lang="en-US" sz="2000" dirty="0"/>
                  <a:t>The probability of the queried individual being male is 	</a:t>
                </a:r>
                <a14:m>
                  <m:oMath xmlns:m="http://schemas.openxmlformats.org/officeDocument/2006/math">
                    <m:f>
                      <m:fPr>
                        <m:ctrlPr>
                          <a:rPr lang="en-US" sz="2000" i="1">
                            <a:latin typeface="Cambria Math" panose="02040503050406030204" pitchFamily="18" charset="0"/>
                          </a:rPr>
                        </m:ctrlPr>
                      </m:fPr>
                      <m:num>
                        <m:r>
                          <a:rPr lang="en-US" sz="2000" b="0" i="1" smtClean="0">
                            <a:latin typeface="Cambria Math" panose="02040503050406030204" pitchFamily="18" charset="0"/>
                          </a:rPr>
                          <m:t>𝑀</m:t>
                        </m:r>
                      </m:num>
                      <m:den>
                        <m:r>
                          <a:rPr lang="en-US" sz="2000" i="1">
                            <a:latin typeface="Cambria Math" panose="02040503050406030204" pitchFamily="18" charset="0"/>
                          </a:rPr>
                          <m:t>𝐹</m:t>
                        </m:r>
                        <m:r>
                          <a:rPr lang="en-US" sz="2000" i="1">
                            <a:latin typeface="Cambria Math" panose="02040503050406030204" pitchFamily="18" charset="0"/>
                          </a:rPr>
                          <m:t>+</m:t>
                        </m:r>
                        <m:r>
                          <a:rPr lang="en-US" sz="2000" i="1">
                            <a:latin typeface="Cambria Math" panose="02040503050406030204" pitchFamily="18" charset="0"/>
                          </a:rPr>
                          <m:t>𝑀</m:t>
                        </m:r>
                      </m:den>
                    </m:f>
                  </m:oMath>
                </a14:m>
                <a:endParaRPr lang="en-US" sz="2000" dirty="0"/>
              </a:p>
              <a:p>
                <a:endParaRPr lang="en-US" sz="2000" dirty="0"/>
              </a:p>
              <a:p>
                <a:pPr marL="457200" indent="-457200">
                  <a:buFont typeface="Arial" panose="020B0604020202020204" pitchFamily="34" charset="0"/>
                  <a:buChar char="•"/>
                </a:pPr>
                <a:r>
                  <a:rPr lang="en-US" sz="2000" dirty="0"/>
                  <a:t>Follow-up Question: Can we design a classifier to “recognize” the gender given the height, </a:t>
                </a:r>
                <a:r>
                  <a:rPr lang="en-US" sz="2000" i="1" dirty="0">
                    <a:highlight>
                      <a:srgbClr val="FFFF00"/>
                    </a:highlight>
                  </a:rPr>
                  <a:t>whatever the height might be?</a:t>
                </a:r>
                <a:r>
                  <a:rPr lang="en-US" sz="2000" dirty="0"/>
                  <a:t> How do we represent data showing the heights of males and females in a general population?</a:t>
                </a:r>
              </a:p>
            </p:txBody>
          </p:sp>
        </mc:Choice>
        <mc:Fallback xmlns="">
          <p:sp>
            <p:nvSpPr>
              <p:cNvPr id="5" name="TextBox 4"/>
              <p:cNvSpPr txBox="1">
                <a:spLocks noRot="1" noChangeAspect="1" noMove="1" noResize="1" noEditPoints="1" noAdjustHandles="1" noChangeArrowheads="1" noChangeShapeType="1" noTextEdit="1"/>
              </p:cNvSpPr>
              <p:nvPr/>
            </p:nvSpPr>
            <p:spPr>
              <a:xfrm>
                <a:off x="368133" y="571318"/>
                <a:ext cx="8407730" cy="5121274"/>
              </a:xfrm>
              <a:prstGeom prst="rect">
                <a:avLst/>
              </a:prstGeom>
              <a:blipFill>
                <a:blip r:embed="rId2"/>
                <a:stretch>
                  <a:fillRect l="-652" t="-714" r="-1014" b="-1190"/>
                </a:stretch>
              </a:blipFill>
            </p:spPr>
            <p:txBody>
              <a:bodyPr/>
              <a:lstStyle/>
              <a:p>
                <a:r>
                  <a:rPr lang="en-US">
                    <a:noFill/>
                  </a:rPr>
                  <a:t> </a:t>
                </a:r>
              </a:p>
            </p:txBody>
          </p:sp>
        </mc:Fallback>
      </mc:AlternateContent>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Hit the ground running</a:t>
            </a:r>
          </a:p>
        </p:txBody>
      </p:sp>
      <p:sp>
        <p:nvSpPr>
          <p:cNvPr id="4" name="Rectangle 3"/>
          <p:cNvSpPr/>
          <p:nvPr/>
        </p:nvSpPr>
        <p:spPr>
          <a:xfrm>
            <a:off x="2551485" y="5692592"/>
            <a:ext cx="4614686" cy="461665"/>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200" dirty="0">
                <a:solidFill>
                  <a:srgbClr val="FF0000"/>
                </a:solidFill>
              </a:rPr>
              <a:t>Note: This is not merely a textbook exercise. Biometric systems used in security and authentication actually use the concepts described here.</a:t>
            </a:r>
          </a:p>
        </p:txBody>
      </p:sp>
    </p:spTree>
    <p:extLst>
      <p:ext uri="{BB962C8B-B14F-4D97-AF65-F5344CB8AC3E}">
        <p14:creationId xmlns:p14="http://schemas.microsoft.com/office/powerpoint/2010/main" val="176824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fade">
                                      <p:cBhvr>
                                        <p:cTn id="23" dur="500"/>
                                        <p:tgtEl>
                                          <p:spTgt spid="5">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fade">
                                      <p:cBhvr>
                                        <p:cTn id="31" dur="500"/>
                                        <p:tgtEl>
                                          <p:spTgt spid="5">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animEffect transition="in" filter="fade">
                                      <p:cBhvr>
                                        <p:cTn id="34" dur="500"/>
                                        <p:tgtEl>
                                          <p:spTgt spid="5">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animEffect transition="in" filter="fade">
                                      <p:cBhvr>
                                        <p:cTn id="39" dur="500"/>
                                        <p:tgtEl>
                                          <p:spTgt spid="5">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73388" y="1087438"/>
            <a:ext cx="2016125" cy="1208087"/>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solidFill>
              </a:rPr>
              <a:t>Classifier</a:t>
            </a:r>
          </a:p>
        </p:txBody>
      </p:sp>
      <p:sp>
        <p:nvSpPr>
          <p:cNvPr id="8" name="Rectangle 7"/>
          <p:cNvSpPr>
            <a:spLocks noChangeArrowheads="1"/>
          </p:cNvSpPr>
          <p:nvPr/>
        </p:nvSpPr>
        <p:spPr bwMode="auto">
          <a:xfrm>
            <a:off x="304800" y="1430338"/>
            <a:ext cx="23272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a:t>Feature Vector</a:t>
            </a:r>
          </a:p>
        </p:txBody>
      </p:sp>
      <p:sp>
        <p:nvSpPr>
          <p:cNvPr id="9" name="Rectangle 8"/>
          <p:cNvSpPr>
            <a:spLocks noChangeArrowheads="1"/>
          </p:cNvSpPr>
          <p:nvPr/>
        </p:nvSpPr>
        <p:spPr bwMode="auto">
          <a:xfrm>
            <a:off x="5599113" y="1430338"/>
            <a:ext cx="2890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a:t>Output Class Label</a:t>
            </a:r>
          </a:p>
        </p:txBody>
      </p:sp>
      <p:cxnSp>
        <p:nvCxnSpPr>
          <p:cNvPr id="11" name="Straight Arrow Connector 10"/>
          <p:cNvCxnSpPr>
            <a:stCxn id="8" idx="3"/>
            <a:endCxn id="5" idx="1"/>
          </p:cNvCxnSpPr>
          <p:nvPr/>
        </p:nvCxnSpPr>
        <p:spPr>
          <a:xfrm>
            <a:off x="2632075" y="1690688"/>
            <a:ext cx="3413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3"/>
            <a:endCxn id="9" idx="1"/>
          </p:cNvCxnSpPr>
          <p:nvPr/>
        </p:nvCxnSpPr>
        <p:spPr>
          <a:xfrm flipV="1">
            <a:off x="4989513" y="1690688"/>
            <a:ext cx="609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5973763"/>
            <a:ext cx="4048125" cy="277812"/>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eaLnBrk="1" fontAlgn="auto" hangingPunct="1">
              <a:spcBef>
                <a:spcPts val="0"/>
              </a:spcBef>
              <a:spcAft>
                <a:spcPts val="0"/>
              </a:spcAft>
              <a:defRPr/>
            </a:pPr>
            <a:r>
              <a:rPr lang="en-US" sz="1200" dirty="0">
                <a:solidFill>
                  <a:schemeClr val="tx1"/>
                </a:solidFill>
              </a:rPr>
              <a:t>*These definitions cover most, but not all of machine learning</a:t>
            </a:r>
          </a:p>
        </p:txBody>
      </p:sp>
      <p:sp>
        <p:nvSpPr>
          <p:cNvPr id="12" name="Rectangle 11"/>
          <p:cNvSpPr/>
          <p:nvPr/>
        </p:nvSpPr>
        <p:spPr>
          <a:xfrm>
            <a:off x="2973388" y="3611563"/>
            <a:ext cx="2016125" cy="1208087"/>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solidFill>
              </a:rPr>
              <a:t>Learning Algorithm</a:t>
            </a:r>
          </a:p>
        </p:txBody>
      </p:sp>
      <p:sp>
        <p:nvSpPr>
          <p:cNvPr id="15" name="Rectangle 14"/>
          <p:cNvSpPr>
            <a:spLocks noChangeArrowheads="1"/>
          </p:cNvSpPr>
          <p:nvPr/>
        </p:nvSpPr>
        <p:spPr bwMode="auto">
          <a:xfrm>
            <a:off x="539750" y="3952875"/>
            <a:ext cx="18557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a:t>Training set</a:t>
            </a:r>
          </a:p>
        </p:txBody>
      </p:sp>
      <p:sp>
        <p:nvSpPr>
          <p:cNvPr id="16" name="Rectangle 15"/>
          <p:cNvSpPr>
            <a:spLocks noChangeArrowheads="1"/>
          </p:cNvSpPr>
          <p:nvPr/>
        </p:nvSpPr>
        <p:spPr bwMode="auto">
          <a:xfrm>
            <a:off x="6302375" y="3952875"/>
            <a:ext cx="1485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a:t>Classifier</a:t>
            </a:r>
          </a:p>
        </p:txBody>
      </p:sp>
      <p:cxnSp>
        <p:nvCxnSpPr>
          <p:cNvPr id="17" name="Straight Arrow Connector 16"/>
          <p:cNvCxnSpPr>
            <a:stCxn id="15" idx="3"/>
            <a:endCxn id="12" idx="1"/>
          </p:cNvCxnSpPr>
          <p:nvPr/>
        </p:nvCxnSpPr>
        <p:spPr>
          <a:xfrm>
            <a:off x="2395538" y="4214813"/>
            <a:ext cx="5778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3"/>
            <a:endCxn id="16" idx="1"/>
          </p:cNvCxnSpPr>
          <p:nvPr/>
        </p:nvCxnSpPr>
        <p:spPr>
          <a:xfrm flipV="1">
            <a:off x="4989513" y="4214813"/>
            <a:ext cx="13128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274638" y="725488"/>
            <a:ext cx="8488362" cy="1920875"/>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TextBox 19"/>
          <p:cNvSpPr txBox="1">
            <a:spLocks noChangeArrowheads="1"/>
          </p:cNvSpPr>
          <p:nvPr/>
        </p:nvSpPr>
        <p:spPr bwMode="auto">
          <a:xfrm>
            <a:off x="539750" y="731838"/>
            <a:ext cx="2133600" cy="4619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solidFill>
                  <a:schemeClr val="bg1"/>
                </a:solidFill>
              </a:rPr>
              <a:t>Classifier Usage</a:t>
            </a:r>
          </a:p>
        </p:txBody>
      </p:sp>
      <p:sp>
        <p:nvSpPr>
          <p:cNvPr id="21" name="Rounded Rectangle 20"/>
          <p:cNvSpPr/>
          <p:nvPr/>
        </p:nvSpPr>
        <p:spPr>
          <a:xfrm>
            <a:off x="274638" y="3295650"/>
            <a:ext cx="8488362" cy="1920875"/>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TextBox 21"/>
          <p:cNvSpPr txBox="1">
            <a:spLocks noChangeArrowheads="1"/>
          </p:cNvSpPr>
          <p:nvPr/>
        </p:nvSpPr>
        <p:spPr bwMode="auto">
          <a:xfrm>
            <a:off x="539750" y="3302000"/>
            <a:ext cx="2212975" cy="4619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solidFill>
                  <a:schemeClr val="bg1"/>
                </a:solidFill>
              </a:rPr>
              <a:t>Classifier Design</a:t>
            </a:r>
          </a:p>
        </p:txBody>
      </p:sp>
      <p:sp>
        <p:nvSpPr>
          <p:cNvPr id="24" name="Rectangle 23"/>
          <p:cNvSpPr>
            <a:spLocks noChangeArrowheads="1"/>
          </p:cNvSpPr>
          <p:nvPr/>
        </p:nvSpPr>
        <p:spPr bwMode="auto">
          <a:xfrm>
            <a:off x="436563" y="4330700"/>
            <a:ext cx="20621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a:t>(Feature Vectors+</a:t>
            </a:r>
          </a:p>
          <a:p>
            <a:pPr algn="ctr" eaLnBrk="1" hangingPunct="1"/>
            <a:r>
              <a:rPr lang="en-US" altLang="en-US"/>
              <a:t>Known Class Labels)</a:t>
            </a:r>
          </a:p>
        </p:txBody>
      </p:sp>
      <p:sp>
        <p:nvSpPr>
          <p:cNvPr id="18450" name="Title 1"/>
          <p:cNvSpPr>
            <a:spLocks noGrp="1"/>
          </p:cNvSpPr>
          <p:nvPr>
            <p:ph type="title"/>
          </p:nvPr>
        </p:nvSpPr>
        <p:spPr>
          <a:solidFill>
            <a:srgbClr val="CDD791"/>
          </a:solidFill>
        </p:spPr>
        <p:txBody>
          <a:bodyPr vert="horz" lIns="91440" tIns="45720" rIns="91440" bIns="45720" rtlCol="0" anchor="ctr">
            <a:noAutofit/>
          </a:bodyPr>
          <a:lstStyle/>
          <a:p>
            <a:r>
              <a:rPr lang="en-US" altLang="en-US" dirty="0"/>
              <a:t>Working definition: Oh… So, this is machine learning?</a:t>
            </a:r>
          </a:p>
        </p:txBody>
      </p:sp>
      <p:sp>
        <p:nvSpPr>
          <p:cNvPr id="25" name="TextBox 24"/>
          <p:cNvSpPr txBox="1">
            <a:spLocks noChangeArrowheads="1"/>
          </p:cNvSpPr>
          <p:nvPr/>
        </p:nvSpPr>
        <p:spPr bwMode="auto">
          <a:xfrm>
            <a:off x="304800" y="5407025"/>
            <a:ext cx="7100888"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000">
                <a:solidFill>
                  <a:srgbClr val="FFFF00"/>
                </a:solidFill>
              </a:rPr>
              <a:t>This is also known as supervised learning (learning from examples)</a:t>
            </a:r>
          </a:p>
        </p:txBody>
      </p:sp>
      <p:grpSp>
        <p:nvGrpSpPr>
          <p:cNvPr id="4" name="Group 3"/>
          <p:cNvGrpSpPr>
            <a:grpSpLocks/>
          </p:cNvGrpSpPr>
          <p:nvPr/>
        </p:nvGrpSpPr>
        <p:grpSpPr bwMode="auto">
          <a:xfrm>
            <a:off x="5097463" y="5064125"/>
            <a:ext cx="2840037" cy="1273175"/>
            <a:chOff x="6083045" y="4546992"/>
            <a:chExt cx="2841163" cy="1272989"/>
          </a:xfrm>
        </p:grpSpPr>
        <p:grpSp>
          <p:nvGrpSpPr>
            <p:cNvPr id="18453" name="Group 25"/>
            <p:cNvGrpSpPr>
              <a:grpSpLocks/>
            </p:cNvGrpSpPr>
            <p:nvPr/>
          </p:nvGrpSpPr>
          <p:grpSpPr bwMode="auto">
            <a:xfrm>
              <a:off x="6083045" y="4546992"/>
              <a:ext cx="2841163" cy="1272989"/>
              <a:chOff x="1703294" y="1380564"/>
              <a:chExt cx="4141694" cy="1855695"/>
            </a:xfrm>
          </p:grpSpPr>
          <p:pic>
            <p:nvPicPr>
              <p:cNvPr id="18455" name="Picture 2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3294" y="1380564"/>
                <a:ext cx="4141694" cy="1855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p:cNvSpPr/>
              <p:nvPr/>
            </p:nvSpPr>
            <p:spPr>
              <a:xfrm>
                <a:off x="3458132" y="1542532"/>
                <a:ext cx="2231746" cy="1522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sz="800" dirty="0">
                    <a:solidFill>
                      <a:schemeClr val="bg1"/>
                    </a:solidFill>
                  </a:rPr>
                  <a:t>Eric Graham, you have been honored with the Eagle Eye Award for spotting an error or omission on this slide.</a:t>
                </a:r>
              </a:p>
              <a:p>
                <a:pPr eaLnBrk="1" fontAlgn="auto" hangingPunct="1">
                  <a:spcBef>
                    <a:spcPts val="0"/>
                  </a:spcBef>
                  <a:spcAft>
                    <a:spcPts val="0"/>
                  </a:spcAft>
                  <a:defRPr/>
                </a:pPr>
                <a:r>
                  <a:rPr lang="en-US" sz="800" dirty="0">
                    <a:solidFill>
                      <a:schemeClr val="bg1"/>
                    </a:solidFill>
                  </a:rPr>
                  <a:t>Congratulations and thank you for your help in improving this presentation.</a:t>
                </a:r>
              </a:p>
              <a:p>
                <a:pPr algn="r" eaLnBrk="1" fontAlgn="auto" hangingPunct="1">
                  <a:spcBef>
                    <a:spcPts val="0"/>
                  </a:spcBef>
                  <a:spcAft>
                    <a:spcPts val="0"/>
                  </a:spcAft>
                  <a:defRPr/>
                </a:pPr>
                <a:r>
                  <a:rPr lang="en-US" sz="800" b="1" dirty="0">
                    <a:solidFill>
                      <a:srgbClr val="FFFF00"/>
                    </a:solidFill>
                  </a:rPr>
                  <a:t>CLICK TO DISMISS</a:t>
                </a:r>
              </a:p>
            </p:txBody>
          </p:sp>
        </p:grpSp>
        <p:pic>
          <p:nvPicPr>
            <p:cNvPr id="1845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20408" y="4654215"/>
              <a:ext cx="1066749" cy="1071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7690547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14" grpId="0" animBg="1"/>
      <p:bldP spid="12" grpId="0" animBg="1"/>
      <p:bldP spid="15" grpId="0"/>
      <p:bldP spid="16" grpId="0"/>
      <p:bldP spid="19" grpId="0" animBg="1"/>
      <p:bldP spid="20" grpId="0" animBg="1"/>
      <p:bldP spid="21" grpId="0" animBg="1"/>
      <p:bldP spid="22" grpId="0" animBg="1"/>
      <p:bldP spid="24" grpId="0"/>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00375" y="3076575"/>
            <a:ext cx="2016125" cy="120650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solidFill>
              </a:rPr>
              <a:t>Classifier</a:t>
            </a:r>
          </a:p>
        </p:txBody>
      </p:sp>
      <p:sp>
        <p:nvSpPr>
          <p:cNvPr id="8" name="Rectangle 7"/>
          <p:cNvSpPr>
            <a:spLocks noChangeArrowheads="1"/>
          </p:cNvSpPr>
          <p:nvPr/>
        </p:nvSpPr>
        <p:spPr bwMode="auto">
          <a:xfrm>
            <a:off x="361950" y="3417888"/>
            <a:ext cx="2265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a:t>Input patterns</a:t>
            </a:r>
          </a:p>
        </p:txBody>
      </p:sp>
      <p:sp>
        <p:nvSpPr>
          <p:cNvPr id="9" name="Rectangle 8"/>
          <p:cNvSpPr>
            <a:spLocks noChangeArrowheads="1"/>
          </p:cNvSpPr>
          <p:nvPr/>
        </p:nvSpPr>
        <p:spPr bwMode="auto">
          <a:xfrm>
            <a:off x="6167438" y="2987675"/>
            <a:ext cx="207486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a:t>Groupings or</a:t>
            </a:r>
          </a:p>
          <a:p>
            <a:pPr algn="ctr" eaLnBrk="1" hangingPunct="1"/>
            <a:r>
              <a:rPr lang="en-US" altLang="en-US" sz="2800"/>
              <a:t>Clusters of</a:t>
            </a:r>
          </a:p>
          <a:p>
            <a:pPr algn="ctr" eaLnBrk="1" hangingPunct="1"/>
            <a:r>
              <a:rPr lang="en-US" altLang="en-US" sz="2800"/>
              <a:t>patterns</a:t>
            </a:r>
          </a:p>
        </p:txBody>
      </p:sp>
      <p:cxnSp>
        <p:nvCxnSpPr>
          <p:cNvPr id="11" name="Straight Arrow Connector 10"/>
          <p:cNvCxnSpPr>
            <a:stCxn id="8" idx="3"/>
            <a:endCxn id="5" idx="1"/>
          </p:cNvCxnSpPr>
          <p:nvPr/>
        </p:nvCxnSpPr>
        <p:spPr>
          <a:xfrm>
            <a:off x="2627313" y="3679825"/>
            <a:ext cx="3730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3"/>
            <a:endCxn id="9" idx="1"/>
          </p:cNvCxnSpPr>
          <p:nvPr/>
        </p:nvCxnSpPr>
        <p:spPr>
          <a:xfrm flipV="1">
            <a:off x="5016500" y="3679825"/>
            <a:ext cx="11509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301625" y="2714625"/>
            <a:ext cx="8486775" cy="1919288"/>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TextBox 19"/>
          <p:cNvSpPr txBox="1">
            <a:spLocks noChangeArrowheads="1"/>
          </p:cNvSpPr>
          <p:nvPr/>
        </p:nvSpPr>
        <p:spPr bwMode="auto">
          <a:xfrm>
            <a:off x="566738" y="2719388"/>
            <a:ext cx="2133600" cy="4619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solidFill>
                  <a:schemeClr val="bg1"/>
                </a:solidFill>
              </a:rPr>
              <a:t>Classifier Usage</a:t>
            </a:r>
          </a:p>
        </p:txBody>
      </p:sp>
      <p:sp>
        <p:nvSpPr>
          <p:cNvPr id="19466" name="Title 1"/>
          <p:cNvSpPr>
            <a:spLocks noGrp="1"/>
          </p:cNvSpPr>
          <p:nvPr>
            <p:ph type="title"/>
          </p:nvPr>
        </p:nvSpPr>
        <p:spPr>
          <a:solidFill>
            <a:srgbClr val="CDD791"/>
          </a:solidFill>
        </p:spPr>
        <p:txBody>
          <a:bodyPr vert="horz" lIns="91440" tIns="45720" rIns="91440" bIns="45720" rtlCol="0" anchor="ctr">
            <a:noAutofit/>
          </a:bodyPr>
          <a:lstStyle/>
          <a:p>
            <a:r>
              <a:rPr lang="en-US" altLang="en-US" dirty="0"/>
              <a:t>Working definition: Is that all there is to it?</a:t>
            </a:r>
          </a:p>
        </p:txBody>
      </p:sp>
      <p:sp>
        <p:nvSpPr>
          <p:cNvPr id="12" name="TextBox 11"/>
          <p:cNvSpPr txBox="1">
            <a:spLocks noChangeArrowheads="1"/>
          </p:cNvSpPr>
          <p:nvPr/>
        </p:nvSpPr>
        <p:spPr bwMode="auto">
          <a:xfrm>
            <a:off x="301625" y="4995863"/>
            <a:ext cx="77216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000">
                <a:solidFill>
                  <a:srgbClr val="FFFF00"/>
                </a:solidFill>
              </a:rPr>
              <a:t>This is also known as </a:t>
            </a:r>
            <a:r>
              <a:rPr lang="en-US" altLang="en-US" sz="2000" b="1" i="1">
                <a:solidFill>
                  <a:srgbClr val="FFFF00"/>
                </a:solidFill>
              </a:rPr>
              <a:t>unsupervised learning</a:t>
            </a:r>
            <a:r>
              <a:rPr lang="en-US" altLang="en-US" sz="2000">
                <a:solidFill>
                  <a:srgbClr val="FFFF00"/>
                </a:solidFill>
              </a:rPr>
              <a:t> (learning without examples)</a:t>
            </a:r>
          </a:p>
        </p:txBody>
      </p:sp>
    </p:spTree>
    <p:extLst>
      <p:ext uri="{BB962C8B-B14F-4D97-AF65-F5344CB8AC3E}">
        <p14:creationId xmlns:p14="http://schemas.microsoft.com/office/powerpoint/2010/main" val="4208664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19" grpId="0" animBg="1"/>
      <p:bldP spid="20"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DF048-22E0-4E7F-AC31-96B95E3EDCB3}"/>
              </a:ext>
            </a:extLst>
          </p:cNvPr>
          <p:cNvSpPr>
            <a:spLocks noGrp="1"/>
          </p:cNvSpPr>
          <p:nvPr>
            <p:ph type="title"/>
          </p:nvPr>
        </p:nvSpPr>
        <p:spPr>
          <a:solidFill>
            <a:srgbClr val="CDD791"/>
          </a:solidFill>
        </p:spPr>
        <p:txBody>
          <a:bodyPr vert="horz" lIns="91440" tIns="45720" rIns="91440" bIns="45720" rtlCol="0" anchor="ctr">
            <a:noAutofit/>
          </a:bodyPr>
          <a:lstStyle/>
          <a:p>
            <a:r>
              <a:rPr lang="en-US" dirty="0"/>
              <a:t>Supervised Learning</a:t>
            </a:r>
          </a:p>
        </p:txBody>
      </p:sp>
      <p:pic>
        <p:nvPicPr>
          <p:cNvPr id="162" name="Picture 161">
            <a:extLst>
              <a:ext uri="{FF2B5EF4-FFF2-40B4-BE49-F238E27FC236}">
                <a16:creationId xmlns:a16="http://schemas.microsoft.com/office/drawing/2014/main" id="{F20500B5-8D86-4A64-8D1B-0DE3AF811B68}"/>
              </a:ext>
            </a:extLst>
          </p:cNvPr>
          <p:cNvPicPr>
            <a:picLocks noChangeAspect="1"/>
          </p:cNvPicPr>
          <p:nvPr/>
        </p:nvPicPr>
        <p:blipFill>
          <a:blip r:embed="rId2"/>
          <a:stretch>
            <a:fillRect/>
          </a:stretch>
        </p:blipFill>
        <p:spPr>
          <a:xfrm>
            <a:off x="759821" y="1245169"/>
            <a:ext cx="1308398" cy="4763585"/>
          </a:xfrm>
          <a:prstGeom prst="rect">
            <a:avLst/>
          </a:prstGeom>
        </p:spPr>
      </p:pic>
      <p:sp>
        <p:nvSpPr>
          <p:cNvPr id="171" name="Rectangle 170">
            <a:extLst>
              <a:ext uri="{FF2B5EF4-FFF2-40B4-BE49-F238E27FC236}">
                <a16:creationId xmlns:a16="http://schemas.microsoft.com/office/drawing/2014/main" id="{BD90419A-62AB-4FA1-9D5D-BF90723C48D3}"/>
              </a:ext>
            </a:extLst>
          </p:cNvPr>
          <p:cNvSpPr/>
          <p:nvPr/>
        </p:nvSpPr>
        <p:spPr>
          <a:xfrm>
            <a:off x="748536" y="746231"/>
            <a:ext cx="1283428" cy="369332"/>
          </a:xfrm>
          <a:prstGeom prst="rect">
            <a:avLst/>
          </a:prstGeom>
        </p:spPr>
        <p:txBody>
          <a:bodyPr wrap="none">
            <a:spAutoFit/>
          </a:bodyPr>
          <a:lstStyle/>
          <a:p>
            <a:pPr algn="ctr"/>
            <a:r>
              <a:rPr lang="en-US" altLang="en-US" b="1" u="sng" dirty="0"/>
              <a:t>Training set</a:t>
            </a:r>
          </a:p>
        </p:txBody>
      </p:sp>
      <p:grpSp>
        <p:nvGrpSpPr>
          <p:cNvPr id="185" name="Group 184">
            <a:extLst>
              <a:ext uri="{FF2B5EF4-FFF2-40B4-BE49-F238E27FC236}">
                <a16:creationId xmlns:a16="http://schemas.microsoft.com/office/drawing/2014/main" id="{B3DD2E19-AA0A-4D17-A17C-86B9FE2D6BBF}"/>
              </a:ext>
            </a:extLst>
          </p:cNvPr>
          <p:cNvGrpSpPr/>
          <p:nvPr/>
        </p:nvGrpSpPr>
        <p:grpSpPr>
          <a:xfrm>
            <a:off x="3203128" y="1245169"/>
            <a:ext cx="3531012" cy="824944"/>
            <a:chOff x="3203128" y="1245169"/>
            <a:chExt cx="3531012" cy="824944"/>
          </a:xfrm>
        </p:grpSpPr>
        <p:grpSp>
          <p:nvGrpSpPr>
            <p:cNvPr id="177" name="Group 176">
              <a:extLst>
                <a:ext uri="{FF2B5EF4-FFF2-40B4-BE49-F238E27FC236}">
                  <a16:creationId xmlns:a16="http://schemas.microsoft.com/office/drawing/2014/main" id="{FF2CB300-E1CD-4183-8E76-55FBBC61C3F2}"/>
                </a:ext>
              </a:extLst>
            </p:cNvPr>
            <p:cNvGrpSpPr/>
            <p:nvPr/>
          </p:nvGrpSpPr>
          <p:grpSpPr>
            <a:xfrm>
              <a:off x="3203128" y="1245169"/>
              <a:ext cx="3531012" cy="824944"/>
              <a:chOff x="1398589" y="1087438"/>
              <a:chExt cx="5170982" cy="1208087"/>
            </a:xfrm>
          </p:grpSpPr>
          <p:sp>
            <p:nvSpPr>
              <p:cNvPr id="172" name="Rectangle 171">
                <a:extLst>
                  <a:ext uri="{FF2B5EF4-FFF2-40B4-BE49-F238E27FC236}">
                    <a16:creationId xmlns:a16="http://schemas.microsoft.com/office/drawing/2014/main" id="{6743CB0D-F831-4493-AE40-476D29B4FAE6}"/>
                  </a:ext>
                </a:extLst>
              </p:cNvPr>
              <p:cNvSpPr/>
              <p:nvPr/>
            </p:nvSpPr>
            <p:spPr>
              <a:xfrm>
                <a:off x="2973389" y="1087438"/>
                <a:ext cx="2016125" cy="12080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solidFill>
                      <a:schemeClr val="tx1"/>
                    </a:solidFill>
                  </a:rPr>
                  <a:t>Classifier</a:t>
                </a:r>
              </a:p>
            </p:txBody>
          </p:sp>
          <p:sp>
            <p:nvSpPr>
              <p:cNvPr id="173" name="Rectangle 172">
                <a:extLst>
                  <a:ext uri="{FF2B5EF4-FFF2-40B4-BE49-F238E27FC236}">
                    <a16:creationId xmlns:a16="http://schemas.microsoft.com/office/drawing/2014/main" id="{96686FC1-D1E8-4627-8184-7B2B746B6E46}"/>
                  </a:ext>
                </a:extLst>
              </p:cNvPr>
              <p:cNvSpPr>
                <a:spLocks noChangeArrowheads="1"/>
              </p:cNvSpPr>
              <p:nvPr/>
            </p:nvSpPr>
            <p:spPr bwMode="auto">
              <a:xfrm>
                <a:off x="1398589" y="1421048"/>
                <a:ext cx="1133473" cy="54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mn-lt"/>
                  </a:rPr>
                  <a:t>Query</a:t>
                </a:r>
              </a:p>
            </p:txBody>
          </p:sp>
          <p:sp>
            <p:nvSpPr>
              <p:cNvPr id="174" name="Rectangle 173">
                <a:extLst>
                  <a:ext uri="{FF2B5EF4-FFF2-40B4-BE49-F238E27FC236}">
                    <a16:creationId xmlns:a16="http://schemas.microsoft.com/office/drawing/2014/main" id="{30DA5FD8-0592-49D3-9DCC-33AB9EA4F30B}"/>
                  </a:ext>
                </a:extLst>
              </p:cNvPr>
              <p:cNvSpPr>
                <a:spLocks noChangeArrowheads="1"/>
              </p:cNvSpPr>
              <p:nvPr/>
            </p:nvSpPr>
            <p:spPr bwMode="auto">
              <a:xfrm>
                <a:off x="5430839" y="1421048"/>
                <a:ext cx="1138732" cy="54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mn-lt"/>
                  </a:rPr>
                  <a:t>Result</a:t>
                </a:r>
              </a:p>
            </p:txBody>
          </p:sp>
          <p:cxnSp>
            <p:nvCxnSpPr>
              <p:cNvPr id="175" name="Straight Arrow Connector 174">
                <a:extLst>
                  <a:ext uri="{FF2B5EF4-FFF2-40B4-BE49-F238E27FC236}">
                    <a16:creationId xmlns:a16="http://schemas.microsoft.com/office/drawing/2014/main" id="{19A43438-5534-4008-B6A8-7069B1F1E28A}"/>
                  </a:ext>
                </a:extLst>
              </p:cNvPr>
              <p:cNvCxnSpPr>
                <a:stCxn id="173" idx="3"/>
                <a:endCxn id="172" idx="1"/>
              </p:cNvCxnSpPr>
              <p:nvPr/>
            </p:nvCxnSpPr>
            <p:spPr>
              <a:xfrm>
                <a:off x="2532062" y="1691481"/>
                <a:ext cx="44132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91960E28-F6FB-4025-8E4E-CBE5E6595DCE}"/>
                  </a:ext>
                </a:extLst>
              </p:cNvPr>
              <p:cNvCxnSpPr>
                <a:stCxn id="172" idx="3"/>
                <a:endCxn id="174" idx="1"/>
              </p:cNvCxnSpPr>
              <p:nvPr/>
            </p:nvCxnSpPr>
            <p:spPr>
              <a:xfrm>
                <a:off x="4989514" y="1691482"/>
                <a:ext cx="4413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2" name="Picture 181">
              <a:extLst>
                <a:ext uri="{FF2B5EF4-FFF2-40B4-BE49-F238E27FC236}">
                  <a16:creationId xmlns:a16="http://schemas.microsoft.com/office/drawing/2014/main" id="{E1AF02BF-B47E-4D99-9E75-35782FDB6E59}"/>
                </a:ext>
              </a:extLst>
            </p:cNvPr>
            <p:cNvPicPr>
              <a:picLocks noChangeAspect="1"/>
            </p:cNvPicPr>
            <p:nvPr/>
          </p:nvPicPr>
          <p:blipFill>
            <a:blip r:embed="rId3"/>
            <a:stretch>
              <a:fillRect/>
            </a:stretch>
          </p:blipFill>
          <p:spPr>
            <a:xfrm>
              <a:off x="3399625" y="1727213"/>
              <a:ext cx="381000" cy="342900"/>
            </a:xfrm>
            <a:prstGeom prst="rect">
              <a:avLst/>
            </a:prstGeom>
          </p:spPr>
        </p:pic>
        <p:pic>
          <p:nvPicPr>
            <p:cNvPr id="183" name="Picture 182">
              <a:extLst>
                <a:ext uri="{FF2B5EF4-FFF2-40B4-BE49-F238E27FC236}">
                  <a16:creationId xmlns:a16="http://schemas.microsoft.com/office/drawing/2014/main" id="{3E12D735-ED69-457F-A780-E55FD6A1C8B5}"/>
                </a:ext>
              </a:extLst>
            </p:cNvPr>
            <p:cNvPicPr>
              <a:picLocks noChangeAspect="1"/>
            </p:cNvPicPr>
            <p:nvPr/>
          </p:nvPicPr>
          <p:blipFill>
            <a:blip r:embed="rId4"/>
            <a:stretch>
              <a:fillRect/>
            </a:stretch>
          </p:blipFill>
          <p:spPr>
            <a:xfrm>
              <a:off x="6077820" y="1769628"/>
              <a:ext cx="533400" cy="247650"/>
            </a:xfrm>
            <a:prstGeom prst="rect">
              <a:avLst/>
            </a:prstGeom>
          </p:spPr>
        </p:pic>
      </p:grpSp>
      <p:grpSp>
        <p:nvGrpSpPr>
          <p:cNvPr id="199" name="Group 198">
            <a:extLst>
              <a:ext uri="{FF2B5EF4-FFF2-40B4-BE49-F238E27FC236}">
                <a16:creationId xmlns:a16="http://schemas.microsoft.com/office/drawing/2014/main" id="{2D4C9F86-D1E0-4718-BAB1-26A5489FB91C}"/>
              </a:ext>
            </a:extLst>
          </p:cNvPr>
          <p:cNvGrpSpPr/>
          <p:nvPr/>
        </p:nvGrpSpPr>
        <p:grpSpPr>
          <a:xfrm>
            <a:off x="3201333" y="3351320"/>
            <a:ext cx="3531012" cy="824944"/>
            <a:chOff x="3203128" y="2335605"/>
            <a:chExt cx="3531012" cy="824944"/>
          </a:xfrm>
        </p:grpSpPr>
        <p:pic>
          <p:nvPicPr>
            <p:cNvPr id="184" name="Picture 183">
              <a:extLst>
                <a:ext uri="{FF2B5EF4-FFF2-40B4-BE49-F238E27FC236}">
                  <a16:creationId xmlns:a16="http://schemas.microsoft.com/office/drawing/2014/main" id="{88FE77C9-DAB4-4E7E-8FF6-D4C494174826}"/>
                </a:ext>
              </a:extLst>
            </p:cNvPr>
            <p:cNvPicPr>
              <a:picLocks noChangeAspect="1"/>
            </p:cNvPicPr>
            <p:nvPr/>
          </p:nvPicPr>
          <p:blipFill>
            <a:blip r:embed="rId5"/>
            <a:stretch>
              <a:fillRect/>
            </a:stretch>
          </p:blipFill>
          <p:spPr>
            <a:xfrm>
              <a:off x="3409150" y="2812439"/>
              <a:ext cx="361950" cy="342900"/>
            </a:xfrm>
            <a:prstGeom prst="rect">
              <a:avLst/>
            </a:prstGeom>
          </p:spPr>
        </p:pic>
        <p:grpSp>
          <p:nvGrpSpPr>
            <p:cNvPr id="186" name="Group 185">
              <a:extLst>
                <a:ext uri="{FF2B5EF4-FFF2-40B4-BE49-F238E27FC236}">
                  <a16:creationId xmlns:a16="http://schemas.microsoft.com/office/drawing/2014/main" id="{0F364C65-8BDA-4921-885C-FED8B1C98E60}"/>
                </a:ext>
              </a:extLst>
            </p:cNvPr>
            <p:cNvGrpSpPr/>
            <p:nvPr/>
          </p:nvGrpSpPr>
          <p:grpSpPr>
            <a:xfrm>
              <a:off x="3203128" y="2335605"/>
              <a:ext cx="3531012" cy="824944"/>
              <a:chOff x="3203128" y="1245169"/>
              <a:chExt cx="3531012" cy="824944"/>
            </a:xfrm>
          </p:grpSpPr>
          <p:grpSp>
            <p:nvGrpSpPr>
              <p:cNvPr id="187" name="Group 186">
                <a:extLst>
                  <a:ext uri="{FF2B5EF4-FFF2-40B4-BE49-F238E27FC236}">
                    <a16:creationId xmlns:a16="http://schemas.microsoft.com/office/drawing/2014/main" id="{8CD0092D-4011-400A-8499-9C4178EE7C0F}"/>
                  </a:ext>
                </a:extLst>
              </p:cNvPr>
              <p:cNvGrpSpPr/>
              <p:nvPr/>
            </p:nvGrpSpPr>
            <p:grpSpPr>
              <a:xfrm>
                <a:off x="3203128" y="1245169"/>
                <a:ext cx="3531012" cy="824944"/>
                <a:chOff x="1398589" y="1087438"/>
                <a:chExt cx="5170982" cy="1208087"/>
              </a:xfrm>
            </p:grpSpPr>
            <p:sp>
              <p:nvSpPr>
                <p:cNvPr id="190" name="Rectangle 189">
                  <a:extLst>
                    <a:ext uri="{FF2B5EF4-FFF2-40B4-BE49-F238E27FC236}">
                      <a16:creationId xmlns:a16="http://schemas.microsoft.com/office/drawing/2014/main" id="{B87516B9-7E2D-40A2-A808-B08F97C091CB}"/>
                    </a:ext>
                  </a:extLst>
                </p:cNvPr>
                <p:cNvSpPr/>
                <p:nvPr/>
              </p:nvSpPr>
              <p:spPr>
                <a:xfrm>
                  <a:off x="2973389" y="1087438"/>
                  <a:ext cx="2016125" cy="12080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solidFill>
                        <a:schemeClr val="tx1"/>
                      </a:solidFill>
                    </a:rPr>
                    <a:t>Classifier</a:t>
                  </a:r>
                </a:p>
              </p:txBody>
            </p:sp>
            <p:sp>
              <p:nvSpPr>
                <p:cNvPr id="191" name="Rectangle 190">
                  <a:extLst>
                    <a:ext uri="{FF2B5EF4-FFF2-40B4-BE49-F238E27FC236}">
                      <a16:creationId xmlns:a16="http://schemas.microsoft.com/office/drawing/2014/main" id="{C14E0CA6-E339-4F4A-88F4-B447682DBBDB}"/>
                    </a:ext>
                  </a:extLst>
                </p:cNvPr>
                <p:cNvSpPr>
                  <a:spLocks noChangeArrowheads="1"/>
                </p:cNvSpPr>
                <p:nvPr/>
              </p:nvSpPr>
              <p:spPr bwMode="auto">
                <a:xfrm>
                  <a:off x="1398589" y="1421048"/>
                  <a:ext cx="1133473" cy="54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mn-lt"/>
                    </a:rPr>
                    <a:t>Query</a:t>
                  </a:r>
                </a:p>
              </p:txBody>
            </p:sp>
            <p:sp>
              <p:nvSpPr>
                <p:cNvPr id="192" name="Rectangle 191">
                  <a:extLst>
                    <a:ext uri="{FF2B5EF4-FFF2-40B4-BE49-F238E27FC236}">
                      <a16:creationId xmlns:a16="http://schemas.microsoft.com/office/drawing/2014/main" id="{84972F33-C8B6-46A0-9005-C69245379DED}"/>
                    </a:ext>
                  </a:extLst>
                </p:cNvPr>
                <p:cNvSpPr>
                  <a:spLocks noChangeArrowheads="1"/>
                </p:cNvSpPr>
                <p:nvPr/>
              </p:nvSpPr>
              <p:spPr bwMode="auto">
                <a:xfrm>
                  <a:off x="5430839" y="1421048"/>
                  <a:ext cx="1138732" cy="54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mn-lt"/>
                    </a:rPr>
                    <a:t>Result</a:t>
                  </a:r>
                </a:p>
              </p:txBody>
            </p:sp>
            <p:cxnSp>
              <p:nvCxnSpPr>
                <p:cNvPr id="193" name="Straight Arrow Connector 192">
                  <a:extLst>
                    <a:ext uri="{FF2B5EF4-FFF2-40B4-BE49-F238E27FC236}">
                      <a16:creationId xmlns:a16="http://schemas.microsoft.com/office/drawing/2014/main" id="{25A35875-13B3-4590-854C-836EF00D8FB3}"/>
                    </a:ext>
                  </a:extLst>
                </p:cNvPr>
                <p:cNvCxnSpPr>
                  <a:stCxn id="191" idx="3"/>
                  <a:endCxn id="190" idx="1"/>
                </p:cNvCxnSpPr>
                <p:nvPr/>
              </p:nvCxnSpPr>
              <p:spPr>
                <a:xfrm>
                  <a:off x="2532062" y="1691481"/>
                  <a:ext cx="44132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21A9D482-D71F-4F96-AC98-5DE0F571DFAA}"/>
                    </a:ext>
                  </a:extLst>
                </p:cNvPr>
                <p:cNvCxnSpPr>
                  <a:stCxn id="190" idx="3"/>
                  <a:endCxn id="192" idx="1"/>
                </p:cNvCxnSpPr>
                <p:nvPr/>
              </p:nvCxnSpPr>
              <p:spPr>
                <a:xfrm>
                  <a:off x="4989514" y="1691482"/>
                  <a:ext cx="4413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9" name="Picture 188">
                <a:extLst>
                  <a:ext uri="{FF2B5EF4-FFF2-40B4-BE49-F238E27FC236}">
                    <a16:creationId xmlns:a16="http://schemas.microsoft.com/office/drawing/2014/main" id="{69940F7D-1BE4-4978-8778-8879AF673DE3}"/>
                  </a:ext>
                </a:extLst>
              </p:cNvPr>
              <p:cNvPicPr>
                <a:picLocks noChangeAspect="1"/>
              </p:cNvPicPr>
              <p:nvPr/>
            </p:nvPicPr>
            <p:blipFill>
              <a:blip r:embed="rId4"/>
              <a:stretch>
                <a:fillRect/>
              </a:stretch>
            </p:blipFill>
            <p:spPr>
              <a:xfrm>
                <a:off x="6077820" y="1769628"/>
                <a:ext cx="533400" cy="247650"/>
              </a:xfrm>
              <a:prstGeom prst="rect">
                <a:avLst/>
              </a:prstGeom>
            </p:spPr>
          </p:pic>
        </p:grpSp>
      </p:grpSp>
      <p:grpSp>
        <p:nvGrpSpPr>
          <p:cNvPr id="210" name="Group 209">
            <a:extLst>
              <a:ext uri="{FF2B5EF4-FFF2-40B4-BE49-F238E27FC236}">
                <a16:creationId xmlns:a16="http://schemas.microsoft.com/office/drawing/2014/main" id="{C0121560-B247-4C89-8E5C-8605552C1675}"/>
              </a:ext>
            </a:extLst>
          </p:cNvPr>
          <p:cNvGrpSpPr/>
          <p:nvPr/>
        </p:nvGrpSpPr>
        <p:grpSpPr>
          <a:xfrm>
            <a:off x="3203128" y="4588735"/>
            <a:ext cx="3531012" cy="824944"/>
            <a:chOff x="3203128" y="4588735"/>
            <a:chExt cx="3531012" cy="824944"/>
          </a:xfrm>
        </p:grpSpPr>
        <p:pic>
          <p:nvPicPr>
            <p:cNvPr id="197" name="Picture 196">
              <a:extLst>
                <a:ext uri="{FF2B5EF4-FFF2-40B4-BE49-F238E27FC236}">
                  <a16:creationId xmlns:a16="http://schemas.microsoft.com/office/drawing/2014/main" id="{E5E08407-B75A-4B39-9444-C19F0F8AB3EB}"/>
                </a:ext>
              </a:extLst>
            </p:cNvPr>
            <p:cNvPicPr>
              <a:picLocks noChangeAspect="1"/>
            </p:cNvPicPr>
            <p:nvPr/>
          </p:nvPicPr>
          <p:blipFill>
            <a:blip r:embed="rId6"/>
            <a:stretch>
              <a:fillRect/>
            </a:stretch>
          </p:blipFill>
          <p:spPr>
            <a:xfrm>
              <a:off x="3409150" y="5042204"/>
              <a:ext cx="390525" cy="371475"/>
            </a:xfrm>
            <a:prstGeom prst="rect">
              <a:avLst/>
            </a:prstGeom>
          </p:spPr>
        </p:pic>
        <p:pic>
          <p:nvPicPr>
            <p:cNvPr id="198" name="Picture 197">
              <a:extLst>
                <a:ext uri="{FF2B5EF4-FFF2-40B4-BE49-F238E27FC236}">
                  <a16:creationId xmlns:a16="http://schemas.microsoft.com/office/drawing/2014/main" id="{0666CDBF-F583-427C-BDC9-EBCB0F17E8A9}"/>
                </a:ext>
              </a:extLst>
            </p:cNvPr>
            <p:cNvPicPr>
              <a:picLocks noChangeAspect="1"/>
            </p:cNvPicPr>
            <p:nvPr/>
          </p:nvPicPr>
          <p:blipFill>
            <a:blip r:embed="rId7"/>
            <a:stretch>
              <a:fillRect/>
            </a:stretch>
          </p:blipFill>
          <p:spPr>
            <a:xfrm>
              <a:off x="6030195" y="5113641"/>
              <a:ext cx="628650" cy="228600"/>
            </a:xfrm>
            <a:prstGeom prst="rect">
              <a:avLst/>
            </a:prstGeom>
          </p:spPr>
        </p:pic>
        <p:grpSp>
          <p:nvGrpSpPr>
            <p:cNvPr id="203" name="Group 202">
              <a:extLst>
                <a:ext uri="{FF2B5EF4-FFF2-40B4-BE49-F238E27FC236}">
                  <a16:creationId xmlns:a16="http://schemas.microsoft.com/office/drawing/2014/main" id="{06B50D94-94F4-424D-80D5-A6E6046E9375}"/>
                </a:ext>
              </a:extLst>
            </p:cNvPr>
            <p:cNvGrpSpPr/>
            <p:nvPr/>
          </p:nvGrpSpPr>
          <p:grpSpPr>
            <a:xfrm>
              <a:off x="3203128" y="4588735"/>
              <a:ext cx="3531012" cy="824944"/>
              <a:chOff x="1398589" y="1087438"/>
              <a:chExt cx="5170982" cy="1208087"/>
            </a:xfrm>
          </p:grpSpPr>
          <p:sp>
            <p:nvSpPr>
              <p:cNvPr id="205" name="Rectangle 204">
                <a:extLst>
                  <a:ext uri="{FF2B5EF4-FFF2-40B4-BE49-F238E27FC236}">
                    <a16:creationId xmlns:a16="http://schemas.microsoft.com/office/drawing/2014/main" id="{18470E01-79A3-466C-A538-206AC0EDE4D2}"/>
                  </a:ext>
                </a:extLst>
              </p:cNvPr>
              <p:cNvSpPr/>
              <p:nvPr/>
            </p:nvSpPr>
            <p:spPr>
              <a:xfrm>
                <a:off x="2973389" y="1087438"/>
                <a:ext cx="2016125" cy="12080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solidFill>
                      <a:schemeClr val="tx1"/>
                    </a:solidFill>
                  </a:rPr>
                  <a:t>Classifier</a:t>
                </a:r>
              </a:p>
            </p:txBody>
          </p:sp>
          <p:sp>
            <p:nvSpPr>
              <p:cNvPr id="206" name="Rectangle 205">
                <a:extLst>
                  <a:ext uri="{FF2B5EF4-FFF2-40B4-BE49-F238E27FC236}">
                    <a16:creationId xmlns:a16="http://schemas.microsoft.com/office/drawing/2014/main" id="{CF554B0B-E779-4171-93AE-683335317751}"/>
                  </a:ext>
                </a:extLst>
              </p:cNvPr>
              <p:cNvSpPr>
                <a:spLocks noChangeArrowheads="1"/>
              </p:cNvSpPr>
              <p:nvPr/>
            </p:nvSpPr>
            <p:spPr bwMode="auto">
              <a:xfrm>
                <a:off x="1398589" y="1421048"/>
                <a:ext cx="1133473" cy="54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mn-lt"/>
                  </a:rPr>
                  <a:t>Query</a:t>
                </a:r>
              </a:p>
            </p:txBody>
          </p:sp>
          <p:sp>
            <p:nvSpPr>
              <p:cNvPr id="207" name="Rectangle 206">
                <a:extLst>
                  <a:ext uri="{FF2B5EF4-FFF2-40B4-BE49-F238E27FC236}">
                    <a16:creationId xmlns:a16="http://schemas.microsoft.com/office/drawing/2014/main" id="{BE170E0E-573B-47B0-BC83-6D3FEB3CC5D0}"/>
                  </a:ext>
                </a:extLst>
              </p:cNvPr>
              <p:cNvSpPr>
                <a:spLocks noChangeArrowheads="1"/>
              </p:cNvSpPr>
              <p:nvPr/>
            </p:nvSpPr>
            <p:spPr bwMode="auto">
              <a:xfrm>
                <a:off x="5430839" y="1421048"/>
                <a:ext cx="1138732" cy="54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mn-lt"/>
                  </a:rPr>
                  <a:t>Result</a:t>
                </a:r>
              </a:p>
            </p:txBody>
          </p:sp>
          <p:cxnSp>
            <p:nvCxnSpPr>
              <p:cNvPr id="208" name="Straight Arrow Connector 207">
                <a:extLst>
                  <a:ext uri="{FF2B5EF4-FFF2-40B4-BE49-F238E27FC236}">
                    <a16:creationId xmlns:a16="http://schemas.microsoft.com/office/drawing/2014/main" id="{91FB1746-39BD-42F7-ABED-D9DD844917FF}"/>
                  </a:ext>
                </a:extLst>
              </p:cNvPr>
              <p:cNvCxnSpPr>
                <a:stCxn id="206" idx="3"/>
                <a:endCxn id="205" idx="1"/>
              </p:cNvCxnSpPr>
              <p:nvPr/>
            </p:nvCxnSpPr>
            <p:spPr>
              <a:xfrm>
                <a:off x="2532062" y="1691481"/>
                <a:ext cx="44132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EA128A38-ECF9-479F-A076-BA0921A2D138}"/>
                  </a:ext>
                </a:extLst>
              </p:cNvPr>
              <p:cNvCxnSpPr>
                <a:stCxn id="205" idx="3"/>
                <a:endCxn id="207" idx="1"/>
              </p:cNvCxnSpPr>
              <p:nvPr/>
            </p:nvCxnSpPr>
            <p:spPr>
              <a:xfrm>
                <a:off x="4989514" y="1691482"/>
                <a:ext cx="4413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11" name="TextBox 210">
            <a:extLst>
              <a:ext uri="{FF2B5EF4-FFF2-40B4-BE49-F238E27FC236}">
                <a16:creationId xmlns:a16="http://schemas.microsoft.com/office/drawing/2014/main" id="{B41CB145-ADD6-4728-B22F-BF7599410116}"/>
              </a:ext>
            </a:extLst>
          </p:cNvPr>
          <p:cNvSpPr txBox="1">
            <a:spLocks noChangeArrowheads="1"/>
          </p:cNvSpPr>
          <p:nvPr/>
        </p:nvSpPr>
        <p:spPr bwMode="auto">
          <a:xfrm>
            <a:off x="6855405" y="1396031"/>
            <a:ext cx="2126670" cy="523220"/>
          </a:xfrm>
          <a:prstGeom prst="rect">
            <a:avLst/>
          </a:prstGeom>
          <a:solidFill>
            <a:schemeClr val="tx1"/>
          </a:solidFill>
          <a:ln>
            <a:noFill/>
          </a:ln>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0" dirty="0">
                <a:solidFill>
                  <a:schemeClr val="bg1"/>
                </a:solidFill>
              </a:rPr>
              <a:t>Too easy! Query has </a:t>
            </a:r>
            <a:r>
              <a:rPr lang="en-US" altLang="en-US" sz="1400" dirty="0">
                <a:solidFill>
                  <a:srgbClr val="FF0000"/>
                </a:solidFill>
                <a:highlight>
                  <a:srgbClr val="FFFF00"/>
                </a:highlight>
              </a:rPr>
              <a:t>exact match</a:t>
            </a:r>
            <a:r>
              <a:rPr lang="en-US" altLang="en-US" sz="1400" dirty="0">
                <a:solidFill>
                  <a:schemeClr val="bg1"/>
                </a:solidFill>
              </a:rPr>
              <a:t> in the training set</a:t>
            </a:r>
          </a:p>
        </p:txBody>
      </p:sp>
      <p:sp>
        <p:nvSpPr>
          <p:cNvPr id="212" name="TextBox 211">
            <a:extLst>
              <a:ext uri="{FF2B5EF4-FFF2-40B4-BE49-F238E27FC236}">
                <a16:creationId xmlns:a16="http://schemas.microsoft.com/office/drawing/2014/main" id="{D78A8722-367B-413B-A74C-4358FC54CC3F}"/>
              </a:ext>
            </a:extLst>
          </p:cNvPr>
          <p:cNvSpPr txBox="1">
            <a:spLocks noChangeArrowheads="1"/>
          </p:cNvSpPr>
          <p:nvPr/>
        </p:nvSpPr>
        <p:spPr bwMode="auto">
          <a:xfrm>
            <a:off x="6853610" y="3922120"/>
            <a:ext cx="2126670" cy="1169551"/>
          </a:xfrm>
          <a:prstGeom prst="rect">
            <a:avLst/>
          </a:prstGeom>
          <a:solidFill>
            <a:schemeClr val="tx1"/>
          </a:solidFill>
          <a:ln>
            <a:noFill/>
          </a:ln>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0" dirty="0">
                <a:solidFill>
                  <a:schemeClr val="bg1"/>
                </a:solidFill>
              </a:rPr>
              <a:t>To be practically useful, a classifier must have the ability to </a:t>
            </a:r>
            <a:r>
              <a:rPr lang="en-US" altLang="en-US" sz="1400" dirty="0">
                <a:solidFill>
                  <a:srgbClr val="FF0000"/>
                </a:solidFill>
                <a:highlight>
                  <a:srgbClr val="FFFF00"/>
                </a:highlight>
              </a:rPr>
              <a:t>generalize</a:t>
            </a:r>
            <a:r>
              <a:rPr lang="en-US" altLang="en-US" sz="1400" dirty="0">
                <a:solidFill>
                  <a:schemeClr val="bg1"/>
                </a:solidFill>
              </a:rPr>
              <a:t> on learning from training examples</a:t>
            </a:r>
          </a:p>
        </p:txBody>
      </p:sp>
      <p:sp>
        <p:nvSpPr>
          <p:cNvPr id="36" name="TextBox 35">
            <a:extLst>
              <a:ext uri="{FF2B5EF4-FFF2-40B4-BE49-F238E27FC236}">
                <a16:creationId xmlns:a16="http://schemas.microsoft.com/office/drawing/2014/main" id="{A4DF7816-D1D5-4492-B3B6-D26273F92D90}"/>
              </a:ext>
            </a:extLst>
          </p:cNvPr>
          <p:cNvSpPr txBox="1">
            <a:spLocks noChangeArrowheads="1"/>
          </p:cNvSpPr>
          <p:nvPr/>
        </p:nvSpPr>
        <p:spPr bwMode="auto">
          <a:xfrm>
            <a:off x="217222" y="5736856"/>
            <a:ext cx="7040966" cy="40011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000" dirty="0">
                <a:solidFill>
                  <a:srgbClr val="FFFF00"/>
                </a:solidFill>
              </a:rPr>
              <a:t>Supervised learning: </a:t>
            </a:r>
            <a:r>
              <a:rPr lang="en-US" altLang="en-US" sz="2000" i="1" u="sng" dirty="0">
                <a:solidFill>
                  <a:srgbClr val="FFFF00"/>
                </a:solidFill>
              </a:rPr>
              <a:t>You</a:t>
            </a:r>
            <a:r>
              <a:rPr lang="en-US" altLang="en-US" sz="2000" dirty="0">
                <a:solidFill>
                  <a:srgbClr val="FFFF00"/>
                </a:solidFill>
              </a:rPr>
              <a:t> teach the system by showing it examples</a:t>
            </a:r>
          </a:p>
        </p:txBody>
      </p:sp>
    </p:spTree>
    <p:extLst>
      <p:ext uri="{BB962C8B-B14F-4D97-AF65-F5344CB8AC3E}">
        <p14:creationId xmlns:p14="http://schemas.microsoft.com/office/powerpoint/2010/main" val="50265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211" grpId="0" animBg="1"/>
      <p:bldP spid="212" grpId="0" animBg="1"/>
      <p:bldP spid="3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18B1A-B029-4529-B17F-C0CA2D846A4D}"/>
              </a:ext>
            </a:extLst>
          </p:cNvPr>
          <p:cNvSpPr>
            <a:spLocks noGrp="1"/>
          </p:cNvSpPr>
          <p:nvPr>
            <p:ph type="title"/>
          </p:nvPr>
        </p:nvSpPr>
        <p:spPr>
          <a:solidFill>
            <a:srgbClr val="CDD791"/>
          </a:solidFill>
        </p:spPr>
        <p:txBody>
          <a:bodyPr vert="horz" lIns="91440" tIns="45720" rIns="91440" bIns="45720" rtlCol="0" anchor="ctr">
            <a:noAutofit/>
          </a:bodyPr>
          <a:lstStyle/>
          <a:p>
            <a:r>
              <a:rPr lang="en-US" dirty="0"/>
              <a:t>Unsupervised Learning</a:t>
            </a:r>
          </a:p>
        </p:txBody>
      </p:sp>
      <p:pic>
        <p:nvPicPr>
          <p:cNvPr id="3" name="Picture 2">
            <a:extLst>
              <a:ext uri="{FF2B5EF4-FFF2-40B4-BE49-F238E27FC236}">
                <a16:creationId xmlns:a16="http://schemas.microsoft.com/office/drawing/2014/main" id="{BA351ADF-32DE-4342-A6F7-11BC80E476F3}"/>
              </a:ext>
            </a:extLst>
          </p:cNvPr>
          <p:cNvPicPr>
            <a:picLocks noChangeAspect="1"/>
          </p:cNvPicPr>
          <p:nvPr/>
        </p:nvPicPr>
        <p:blipFill>
          <a:blip r:embed="rId2"/>
          <a:stretch>
            <a:fillRect/>
          </a:stretch>
        </p:blipFill>
        <p:spPr>
          <a:xfrm>
            <a:off x="971550" y="647700"/>
            <a:ext cx="5318848" cy="5318848"/>
          </a:xfrm>
          <a:prstGeom prst="rect">
            <a:avLst/>
          </a:prstGeom>
        </p:spPr>
      </p:pic>
      <p:pic>
        <p:nvPicPr>
          <p:cNvPr id="4" name="Picture 3">
            <a:extLst>
              <a:ext uri="{FF2B5EF4-FFF2-40B4-BE49-F238E27FC236}">
                <a16:creationId xmlns:a16="http://schemas.microsoft.com/office/drawing/2014/main" id="{FD7536A8-B9A2-4F61-8C97-49EA85884973}"/>
              </a:ext>
            </a:extLst>
          </p:cNvPr>
          <p:cNvPicPr>
            <a:picLocks noChangeAspect="1"/>
          </p:cNvPicPr>
          <p:nvPr/>
        </p:nvPicPr>
        <p:blipFill>
          <a:blip r:embed="rId3"/>
          <a:stretch>
            <a:fillRect/>
          </a:stretch>
        </p:blipFill>
        <p:spPr>
          <a:xfrm>
            <a:off x="971550" y="647700"/>
            <a:ext cx="5318848" cy="5318848"/>
          </a:xfrm>
          <a:prstGeom prst="rect">
            <a:avLst/>
          </a:prstGeom>
        </p:spPr>
      </p:pic>
      <p:sp>
        <p:nvSpPr>
          <p:cNvPr id="5" name="TextBox 4">
            <a:extLst>
              <a:ext uri="{FF2B5EF4-FFF2-40B4-BE49-F238E27FC236}">
                <a16:creationId xmlns:a16="http://schemas.microsoft.com/office/drawing/2014/main" id="{5B308696-77E4-41AE-849B-9884B489CE2F}"/>
              </a:ext>
            </a:extLst>
          </p:cNvPr>
          <p:cNvSpPr txBox="1">
            <a:spLocks noChangeArrowheads="1"/>
          </p:cNvSpPr>
          <p:nvPr/>
        </p:nvSpPr>
        <p:spPr bwMode="auto">
          <a:xfrm>
            <a:off x="6444035" y="1245973"/>
            <a:ext cx="2126670" cy="307777"/>
          </a:xfrm>
          <a:prstGeom prst="rect">
            <a:avLst/>
          </a:prstGeom>
          <a:solidFill>
            <a:schemeClr val="tx1"/>
          </a:solidFill>
          <a:ln>
            <a:noFill/>
          </a:ln>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0" dirty="0">
                <a:solidFill>
                  <a:schemeClr val="bg1"/>
                </a:solidFill>
              </a:rPr>
              <a:t>No class labels provided</a:t>
            </a:r>
          </a:p>
        </p:txBody>
      </p:sp>
      <p:sp>
        <p:nvSpPr>
          <p:cNvPr id="6" name="TextBox 5">
            <a:extLst>
              <a:ext uri="{FF2B5EF4-FFF2-40B4-BE49-F238E27FC236}">
                <a16:creationId xmlns:a16="http://schemas.microsoft.com/office/drawing/2014/main" id="{A9FFE457-D326-4F1E-8BF1-30E050F0E4A5}"/>
              </a:ext>
            </a:extLst>
          </p:cNvPr>
          <p:cNvSpPr txBox="1">
            <a:spLocks noChangeArrowheads="1"/>
          </p:cNvSpPr>
          <p:nvPr/>
        </p:nvSpPr>
        <p:spPr bwMode="auto">
          <a:xfrm>
            <a:off x="6444034" y="2031449"/>
            <a:ext cx="2395165" cy="523220"/>
          </a:xfrm>
          <a:prstGeom prst="rect">
            <a:avLst/>
          </a:prstGeom>
          <a:solidFill>
            <a:schemeClr val="tx1"/>
          </a:solidFill>
          <a:ln>
            <a:noFill/>
          </a:ln>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0" dirty="0">
                <a:solidFill>
                  <a:schemeClr val="bg1"/>
                </a:solidFill>
              </a:rPr>
              <a:t>Unsupervised learning algorithm produces groupings</a:t>
            </a:r>
          </a:p>
        </p:txBody>
      </p:sp>
      <p:sp>
        <p:nvSpPr>
          <p:cNvPr id="7" name="TextBox 6">
            <a:extLst>
              <a:ext uri="{FF2B5EF4-FFF2-40B4-BE49-F238E27FC236}">
                <a16:creationId xmlns:a16="http://schemas.microsoft.com/office/drawing/2014/main" id="{F2ACB1D6-7653-4561-98C9-E02CDB2AE5D3}"/>
              </a:ext>
            </a:extLst>
          </p:cNvPr>
          <p:cNvSpPr txBox="1">
            <a:spLocks noChangeArrowheads="1"/>
          </p:cNvSpPr>
          <p:nvPr/>
        </p:nvSpPr>
        <p:spPr bwMode="auto">
          <a:xfrm>
            <a:off x="6444034" y="2816925"/>
            <a:ext cx="2261815" cy="1384995"/>
          </a:xfrm>
          <a:prstGeom prst="rect">
            <a:avLst/>
          </a:prstGeom>
          <a:solidFill>
            <a:schemeClr val="tx1"/>
          </a:solidFill>
          <a:ln>
            <a:noFill/>
          </a:ln>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0" dirty="0">
                <a:solidFill>
                  <a:schemeClr val="bg1"/>
                </a:solidFill>
              </a:rPr>
              <a:t>A human may examine the groupings to understand the significance. E.g.</a:t>
            </a:r>
          </a:p>
          <a:p>
            <a:pPr eaLnBrk="1" hangingPunct="1"/>
            <a:r>
              <a:rPr lang="en-US" altLang="en-US" sz="1400" dirty="0">
                <a:solidFill>
                  <a:schemeClr val="bg1"/>
                </a:solidFill>
              </a:rPr>
              <a:t>1 → Triangle</a:t>
            </a:r>
          </a:p>
          <a:p>
            <a:r>
              <a:rPr lang="en-US" altLang="en-US" sz="1400" dirty="0">
                <a:solidFill>
                  <a:schemeClr val="bg1"/>
                </a:solidFill>
              </a:rPr>
              <a:t>2 → Square</a:t>
            </a:r>
          </a:p>
          <a:p>
            <a:r>
              <a:rPr lang="en-US" altLang="en-US" sz="1400" dirty="0">
                <a:solidFill>
                  <a:schemeClr val="bg1"/>
                </a:solidFill>
              </a:rPr>
              <a:t>3 → Pizza</a:t>
            </a:r>
          </a:p>
        </p:txBody>
      </p:sp>
      <p:sp>
        <p:nvSpPr>
          <p:cNvPr id="9" name="TextBox 8">
            <a:extLst>
              <a:ext uri="{FF2B5EF4-FFF2-40B4-BE49-F238E27FC236}">
                <a16:creationId xmlns:a16="http://schemas.microsoft.com/office/drawing/2014/main" id="{51CBD32C-EBF8-42EC-9A48-AD6D31424288}"/>
              </a:ext>
            </a:extLst>
          </p:cNvPr>
          <p:cNvSpPr txBox="1">
            <a:spLocks noChangeArrowheads="1"/>
          </p:cNvSpPr>
          <p:nvPr/>
        </p:nvSpPr>
        <p:spPr bwMode="auto">
          <a:xfrm>
            <a:off x="217222" y="5732301"/>
            <a:ext cx="7290148" cy="40011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000" dirty="0">
                <a:solidFill>
                  <a:srgbClr val="FFFF00"/>
                </a:solidFill>
              </a:rPr>
              <a:t>Unsupervised learning: Let the system discover what can be learned</a:t>
            </a:r>
          </a:p>
        </p:txBody>
      </p:sp>
    </p:spTree>
    <p:extLst>
      <p:ext uri="{BB962C8B-B14F-4D97-AF65-F5344CB8AC3E}">
        <p14:creationId xmlns:p14="http://schemas.microsoft.com/office/powerpoint/2010/main" val="158220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18B1A-B029-4529-B17F-C0CA2D846A4D}"/>
              </a:ext>
            </a:extLst>
          </p:cNvPr>
          <p:cNvSpPr>
            <a:spLocks noGrp="1"/>
          </p:cNvSpPr>
          <p:nvPr>
            <p:ph type="title"/>
          </p:nvPr>
        </p:nvSpPr>
        <p:spPr>
          <a:solidFill>
            <a:srgbClr val="CDD791"/>
          </a:solidFill>
        </p:spPr>
        <p:txBody>
          <a:bodyPr vert="horz" lIns="91440" tIns="45720" rIns="91440" bIns="45720" rtlCol="0" anchor="ctr">
            <a:noAutofit/>
          </a:bodyPr>
          <a:lstStyle/>
          <a:p>
            <a:r>
              <a:rPr lang="en-US" dirty="0"/>
              <a:t>Class Project: Face Emotion Classification</a:t>
            </a:r>
          </a:p>
        </p:txBody>
      </p:sp>
      <p:grpSp>
        <p:nvGrpSpPr>
          <p:cNvPr id="74" name="Training Set">
            <a:extLst>
              <a:ext uri="{FF2B5EF4-FFF2-40B4-BE49-F238E27FC236}">
                <a16:creationId xmlns:a16="http://schemas.microsoft.com/office/drawing/2014/main" id="{E5DE65BF-35CF-4EB2-84C8-984CBB69CDC8}"/>
              </a:ext>
            </a:extLst>
          </p:cNvPr>
          <p:cNvGrpSpPr/>
          <p:nvPr/>
        </p:nvGrpSpPr>
        <p:grpSpPr>
          <a:xfrm>
            <a:off x="1208324" y="894266"/>
            <a:ext cx="3363676" cy="4607034"/>
            <a:chOff x="732630" y="831636"/>
            <a:chExt cx="3363676" cy="4607034"/>
          </a:xfrm>
        </p:grpSpPr>
        <p:sp>
          <p:nvSpPr>
            <p:cNvPr id="48" name="Rectangle 47">
              <a:extLst>
                <a:ext uri="{FF2B5EF4-FFF2-40B4-BE49-F238E27FC236}">
                  <a16:creationId xmlns:a16="http://schemas.microsoft.com/office/drawing/2014/main" id="{F96F8D78-EC2F-4600-8C7D-38459C4271DA}"/>
                </a:ext>
              </a:extLst>
            </p:cNvPr>
            <p:cNvSpPr/>
            <p:nvPr/>
          </p:nvSpPr>
          <p:spPr>
            <a:xfrm>
              <a:off x="1463664" y="831636"/>
              <a:ext cx="1901611" cy="523220"/>
            </a:xfrm>
            <a:prstGeom prst="rect">
              <a:avLst/>
            </a:prstGeom>
          </p:spPr>
          <p:txBody>
            <a:bodyPr wrap="none">
              <a:spAutoFit/>
            </a:bodyPr>
            <a:lstStyle/>
            <a:p>
              <a:pPr algn="ctr"/>
              <a:r>
                <a:rPr lang="en-US" altLang="en-US" sz="2800" b="1" u="sng" dirty="0"/>
                <a:t>Training set</a:t>
              </a:r>
            </a:p>
          </p:txBody>
        </p:sp>
        <p:grpSp>
          <p:nvGrpSpPr>
            <p:cNvPr id="69" name="Happy Group">
              <a:extLst>
                <a:ext uri="{FF2B5EF4-FFF2-40B4-BE49-F238E27FC236}">
                  <a16:creationId xmlns:a16="http://schemas.microsoft.com/office/drawing/2014/main" id="{F517CF1C-F073-48AA-A6AC-E9F6E3555B97}"/>
                </a:ext>
              </a:extLst>
            </p:cNvPr>
            <p:cNvGrpSpPr/>
            <p:nvPr/>
          </p:nvGrpSpPr>
          <p:grpSpPr>
            <a:xfrm>
              <a:off x="3102987" y="1419329"/>
              <a:ext cx="993319" cy="4019341"/>
              <a:chOff x="2526500" y="1419329"/>
              <a:chExt cx="993319" cy="4019341"/>
            </a:xfrm>
          </p:grpSpPr>
          <p:grpSp>
            <p:nvGrpSpPr>
              <p:cNvPr id="51" name="Group 50">
                <a:extLst>
                  <a:ext uri="{FF2B5EF4-FFF2-40B4-BE49-F238E27FC236}">
                    <a16:creationId xmlns:a16="http://schemas.microsoft.com/office/drawing/2014/main" id="{6ACAD051-2BC1-425D-88BE-BD1AE84313EC}"/>
                  </a:ext>
                </a:extLst>
              </p:cNvPr>
              <p:cNvGrpSpPr/>
              <p:nvPr/>
            </p:nvGrpSpPr>
            <p:grpSpPr>
              <a:xfrm>
                <a:off x="2718359" y="1900150"/>
                <a:ext cx="609600" cy="3326371"/>
                <a:chOff x="2400091" y="1883413"/>
                <a:chExt cx="609600" cy="3326371"/>
              </a:xfrm>
            </p:grpSpPr>
            <p:pic>
              <p:nvPicPr>
                <p:cNvPr id="41" name="Picture 40" descr="A person wearing glasses and smiling at the camera&#10;&#10;Description automatically generated">
                  <a:extLst>
                    <a:ext uri="{FF2B5EF4-FFF2-40B4-BE49-F238E27FC236}">
                      <a16:creationId xmlns:a16="http://schemas.microsoft.com/office/drawing/2014/main" id="{4B522C36-800C-42BC-A3E6-98854A26D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091" y="4428734"/>
                  <a:ext cx="609600" cy="781050"/>
                </a:xfrm>
                <a:prstGeom prst="rect">
                  <a:avLst/>
                </a:prstGeom>
              </p:spPr>
            </p:pic>
            <p:pic>
              <p:nvPicPr>
                <p:cNvPr id="43" name="Picture 42" descr="A close up of a person smiling for the camera&#10;&#10;Description automatically generated">
                  <a:extLst>
                    <a:ext uri="{FF2B5EF4-FFF2-40B4-BE49-F238E27FC236}">
                      <a16:creationId xmlns:a16="http://schemas.microsoft.com/office/drawing/2014/main" id="{1C857AE7-65CA-43CB-9C67-99C1FFFEF6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091" y="3580293"/>
                  <a:ext cx="609600" cy="781050"/>
                </a:xfrm>
                <a:prstGeom prst="rect">
                  <a:avLst/>
                </a:prstGeom>
              </p:spPr>
            </p:pic>
            <p:pic>
              <p:nvPicPr>
                <p:cNvPr id="45" name="Picture 44" descr="A person wearing glasses and smiling at the camera&#10;&#10;Description automatically generated">
                  <a:extLst>
                    <a:ext uri="{FF2B5EF4-FFF2-40B4-BE49-F238E27FC236}">
                      <a16:creationId xmlns:a16="http://schemas.microsoft.com/office/drawing/2014/main" id="{B153AB12-DA63-4E1D-94FE-E01CBB509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0091" y="2731853"/>
                  <a:ext cx="609600" cy="781050"/>
                </a:xfrm>
                <a:prstGeom prst="rect">
                  <a:avLst/>
                </a:prstGeom>
              </p:spPr>
            </p:pic>
            <p:pic>
              <p:nvPicPr>
                <p:cNvPr id="47" name="Picture 46" descr="A close up of a person smiling for the camera&#10;&#10;Description automatically generated">
                  <a:extLst>
                    <a:ext uri="{FF2B5EF4-FFF2-40B4-BE49-F238E27FC236}">
                      <a16:creationId xmlns:a16="http://schemas.microsoft.com/office/drawing/2014/main" id="{5A2B8A53-2CD5-4094-A697-1EFF9D1097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0091" y="1883413"/>
                  <a:ext cx="609600" cy="781050"/>
                </a:xfrm>
                <a:prstGeom prst="rect">
                  <a:avLst/>
                </a:prstGeom>
              </p:spPr>
            </p:pic>
          </p:grpSp>
          <p:sp>
            <p:nvSpPr>
              <p:cNvPr id="63" name="Rectangle 62">
                <a:extLst>
                  <a:ext uri="{FF2B5EF4-FFF2-40B4-BE49-F238E27FC236}">
                    <a16:creationId xmlns:a16="http://schemas.microsoft.com/office/drawing/2014/main" id="{ACF4BB64-0204-4D54-AA95-5B0763E0A45A}"/>
                  </a:ext>
                </a:extLst>
              </p:cNvPr>
              <p:cNvSpPr/>
              <p:nvPr/>
            </p:nvSpPr>
            <p:spPr>
              <a:xfrm>
                <a:off x="2526500" y="1419329"/>
                <a:ext cx="993319" cy="401934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Happy</a:t>
                </a:r>
              </a:p>
            </p:txBody>
          </p:sp>
        </p:grpSp>
        <p:grpSp>
          <p:nvGrpSpPr>
            <p:cNvPr id="68" name="Sad Group">
              <a:extLst>
                <a:ext uri="{FF2B5EF4-FFF2-40B4-BE49-F238E27FC236}">
                  <a16:creationId xmlns:a16="http://schemas.microsoft.com/office/drawing/2014/main" id="{C4E9EFE5-354A-4024-BE93-A36CAF4C20C9}"/>
                </a:ext>
              </a:extLst>
            </p:cNvPr>
            <p:cNvGrpSpPr/>
            <p:nvPr/>
          </p:nvGrpSpPr>
          <p:grpSpPr>
            <a:xfrm>
              <a:off x="1917809" y="1419329"/>
              <a:ext cx="993319" cy="4019341"/>
              <a:chOff x="1341322" y="1419329"/>
              <a:chExt cx="993319" cy="4019341"/>
            </a:xfrm>
          </p:grpSpPr>
          <p:grpSp>
            <p:nvGrpSpPr>
              <p:cNvPr id="50" name="Group 49">
                <a:extLst>
                  <a:ext uri="{FF2B5EF4-FFF2-40B4-BE49-F238E27FC236}">
                    <a16:creationId xmlns:a16="http://schemas.microsoft.com/office/drawing/2014/main" id="{CE6BFD20-3BB2-4E5D-854A-61177DDCD545}"/>
                  </a:ext>
                </a:extLst>
              </p:cNvPr>
              <p:cNvGrpSpPr/>
              <p:nvPr/>
            </p:nvGrpSpPr>
            <p:grpSpPr>
              <a:xfrm>
                <a:off x="1533181" y="1900150"/>
                <a:ext cx="609600" cy="3326371"/>
                <a:chOff x="1447171" y="1883413"/>
                <a:chExt cx="609600" cy="3326371"/>
              </a:xfrm>
            </p:grpSpPr>
            <p:pic>
              <p:nvPicPr>
                <p:cNvPr id="31" name="Picture 30" descr="A person with collar shirt&#10;&#10;Description automatically generated">
                  <a:extLst>
                    <a:ext uri="{FF2B5EF4-FFF2-40B4-BE49-F238E27FC236}">
                      <a16:creationId xmlns:a16="http://schemas.microsoft.com/office/drawing/2014/main" id="{F931E846-D4E2-4F37-9B61-D80D79553E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7171" y="4428734"/>
                  <a:ext cx="609600" cy="781050"/>
                </a:xfrm>
                <a:prstGeom prst="rect">
                  <a:avLst/>
                </a:prstGeom>
              </p:spPr>
            </p:pic>
            <p:pic>
              <p:nvPicPr>
                <p:cNvPr id="33" name="Picture 32" descr="A person wearing glasses and smiling at the camera&#10;&#10;Description automatically generated">
                  <a:extLst>
                    <a:ext uri="{FF2B5EF4-FFF2-40B4-BE49-F238E27FC236}">
                      <a16:creationId xmlns:a16="http://schemas.microsoft.com/office/drawing/2014/main" id="{8F668DF8-0FDA-4058-A0D2-503CD55DAD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7171" y="3580293"/>
                  <a:ext cx="609600" cy="781050"/>
                </a:xfrm>
                <a:prstGeom prst="rect">
                  <a:avLst/>
                </a:prstGeom>
              </p:spPr>
            </p:pic>
            <p:pic>
              <p:nvPicPr>
                <p:cNvPr id="35" name="Picture 34" descr="A close up of a mans face&#10;&#10;Description automatically generated">
                  <a:extLst>
                    <a:ext uri="{FF2B5EF4-FFF2-40B4-BE49-F238E27FC236}">
                      <a16:creationId xmlns:a16="http://schemas.microsoft.com/office/drawing/2014/main" id="{6368A595-1DC1-4AE9-B5E7-E4624400E3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7171" y="2731853"/>
                  <a:ext cx="609600" cy="781050"/>
                </a:xfrm>
                <a:prstGeom prst="rect">
                  <a:avLst/>
                </a:prstGeom>
              </p:spPr>
            </p:pic>
            <p:pic>
              <p:nvPicPr>
                <p:cNvPr id="37" name="Picture 36" descr="A person wearing glasses and smiling at the camera&#10;&#10;Description automatically generated">
                  <a:extLst>
                    <a:ext uri="{FF2B5EF4-FFF2-40B4-BE49-F238E27FC236}">
                      <a16:creationId xmlns:a16="http://schemas.microsoft.com/office/drawing/2014/main" id="{913EDA31-D2DE-49B9-A910-1CAFA3B5C7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47171" y="1883413"/>
                  <a:ext cx="609600" cy="781050"/>
                </a:xfrm>
                <a:prstGeom prst="rect">
                  <a:avLst/>
                </a:prstGeom>
              </p:spPr>
            </p:pic>
          </p:grpSp>
          <p:sp>
            <p:nvSpPr>
              <p:cNvPr id="56" name="Rectangle 55">
                <a:extLst>
                  <a:ext uri="{FF2B5EF4-FFF2-40B4-BE49-F238E27FC236}">
                    <a16:creationId xmlns:a16="http://schemas.microsoft.com/office/drawing/2014/main" id="{0D7C170D-3AA0-4DAA-A1A6-2085614C5C1F}"/>
                  </a:ext>
                </a:extLst>
              </p:cNvPr>
              <p:cNvSpPr/>
              <p:nvPr/>
            </p:nvSpPr>
            <p:spPr>
              <a:xfrm>
                <a:off x="1341322" y="1419329"/>
                <a:ext cx="993319" cy="401934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Sad</a:t>
                </a:r>
              </a:p>
            </p:txBody>
          </p:sp>
        </p:grpSp>
        <p:grpSp>
          <p:nvGrpSpPr>
            <p:cNvPr id="53" name="Neutral Group">
              <a:extLst>
                <a:ext uri="{FF2B5EF4-FFF2-40B4-BE49-F238E27FC236}">
                  <a16:creationId xmlns:a16="http://schemas.microsoft.com/office/drawing/2014/main" id="{30BCC2E9-3B42-42ED-8767-79970D6E5321}"/>
                </a:ext>
              </a:extLst>
            </p:cNvPr>
            <p:cNvGrpSpPr/>
            <p:nvPr/>
          </p:nvGrpSpPr>
          <p:grpSpPr>
            <a:xfrm>
              <a:off x="732630" y="1419329"/>
              <a:ext cx="993319" cy="4019341"/>
              <a:chOff x="180870" y="1401746"/>
              <a:chExt cx="993319" cy="4019341"/>
            </a:xfrm>
          </p:grpSpPr>
          <p:grpSp>
            <p:nvGrpSpPr>
              <p:cNvPr id="49" name="Group 48">
                <a:extLst>
                  <a:ext uri="{FF2B5EF4-FFF2-40B4-BE49-F238E27FC236}">
                    <a16:creationId xmlns:a16="http://schemas.microsoft.com/office/drawing/2014/main" id="{54A83CDD-7AC0-40E0-BFE0-009B6CC0FCC9}"/>
                  </a:ext>
                </a:extLst>
              </p:cNvPr>
              <p:cNvGrpSpPr/>
              <p:nvPr/>
            </p:nvGrpSpPr>
            <p:grpSpPr>
              <a:xfrm>
                <a:off x="372729" y="1883413"/>
                <a:ext cx="609600" cy="3326371"/>
                <a:chOff x="382257" y="1883413"/>
                <a:chExt cx="609600" cy="3326371"/>
              </a:xfrm>
            </p:grpSpPr>
            <p:pic>
              <p:nvPicPr>
                <p:cNvPr id="19" name="Picture 18" descr="A close up of a person&#10;&#10;Description automatically generated">
                  <a:extLst>
                    <a:ext uri="{FF2B5EF4-FFF2-40B4-BE49-F238E27FC236}">
                      <a16:creationId xmlns:a16="http://schemas.microsoft.com/office/drawing/2014/main" id="{33160047-C55F-4EFF-84B2-2C27F911CA1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2257" y="4428734"/>
                  <a:ext cx="609600" cy="781050"/>
                </a:xfrm>
                <a:prstGeom prst="rect">
                  <a:avLst/>
                </a:prstGeom>
              </p:spPr>
            </p:pic>
            <p:pic>
              <p:nvPicPr>
                <p:cNvPr id="21" name="Picture 20" descr="A person looking at the camera&#10;&#10;Description automatically generated">
                  <a:extLst>
                    <a:ext uri="{FF2B5EF4-FFF2-40B4-BE49-F238E27FC236}">
                      <a16:creationId xmlns:a16="http://schemas.microsoft.com/office/drawing/2014/main" id="{A8ECEF2F-20DE-4AB6-A3C7-004687AE659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2257" y="3580293"/>
                  <a:ext cx="609600" cy="781050"/>
                </a:xfrm>
                <a:prstGeom prst="rect">
                  <a:avLst/>
                </a:prstGeom>
              </p:spPr>
            </p:pic>
            <p:pic>
              <p:nvPicPr>
                <p:cNvPr id="23" name="Picture 22" descr="A person looking at the camera&#10;&#10;Description automatically generated">
                  <a:extLst>
                    <a:ext uri="{FF2B5EF4-FFF2-40B4-BE49-F238E27FC236}">
                      <a16:creationId xmlns:a16="http://schemas.microsoft.com/office/drawing/2014/main" id="{C18F1966-C78A-4737-82AF-274CE77AB16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2257" y="2731853"/>
                  <a:ext cx="609600" cy="781050"/>
                </a:xfrm>
                <a:prstGeom prst="rect">
                  <a:avLst/>
                </a:prstGeom>
              </p:spPr>
            </p:pic>
            <p:pic>
              <p:nvPicPr>
                <p:cNvPr id="25" name="Picture 24" descr="A close up of a person&#10;&#10;Description automatically generated">
                  <a:extLst>
                    <a:ext uri="{FF2B5EF4-FFF2-40B4-BE49-F238E27FC236}">
                      <a16:creationId xmlns:a16="http://schemas.microsoft.com/office/drawing/2014/main" id="{2479C301-0A2D-432A-87BC-F1459864EAF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2257" y="1883413"/>
                  <a:ext cx="609600" cy="781050"/>
                </a:xfrm>
                <a:prstGeom prst="rect">
                  <a:avLst/>
                </a:prstGeom>
              </p:spPr>
            </p:pic>
          </p:grpSp>
          <p:sp>
            <p:nvSpPr>
              <p:cNvPr id="52" name="Rectangle 51">
                <a:extLst>
                  <a:ext uri="{FF2B5EF4-FFF2-40B4-BE49-F238E27FC236}">
                    <a16:creationId xmlns:a16="http://schemas.microsoft.com/office/drawing/2014/main" id="{06498622-6D47-413F-9F15-EB5625605CB8}"/>
                  </a:ext>
                </a:extLst>
              </p:cNvPr>
              <p:cNvSpPr/>
              <p:nvPr/>
            </p:nvSpPr>
            <p:spPr>
              <a:xfrm>
                <a:off x="180870" y="1401746"/>
                <a:ext cx="993319" cy="401934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Neutral</a:t>
                </a:r>
              </a:p>
            </p:txBody>
          </p:sp>
        </p:grpSp>
      </p:grpSp>
      <p:grpSp>
        <p:nvGrpSpPr>
          <p:cNvPr id="75" name="Queries">
            <a:extLst>
              <a:ext uri="{FF2B5EF4-FFF2-40B4-BE49-F238E27FC236}">
                <a16:creationId xmlns:a16="http://schemas.microsoft.com/office/drawing/2014/main" id="{BF2DF520-30FD-43FE-9355-4C18F44A2AFC}"/>
              </a:ext>
            </a:extLst>
          </p:cNvPr>
          <p:cNvGrpSpPr/>
          <p:nvPr/>
        </p:nvGrpSpPr>
        <p:grpSpPr>
          <a:xfrm>
            <a:off x="5853488" y="894266"/>
            <a:ext cx="2072594" cy="4394885"/>
            <a:chOff x="5377794" y="831636"/>
            <a:chExt cx="2072594" cy="4394885"/>
          </a:xfrm>
        </p:grpSpPr>
        <p:pic>
          <p:nvPicPr>
            <p:cNvPr id="17" name="Picture 16" descr="A person wearing glasses posing for the camera&#10;&#10;Description automatically generated">
              <a:extLst>
                <a:ext uri="{FF2B5EF4-FFF2-40B4-BE49-F238E27FC236}">
                  <a16:creationId xmlns:a16="http://schemas.microsoft.com/office/drawing/2014/main" id="{75E62814-0C9E-45EB-AE55-1D840A71DD4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45614" y="1900150"/>
              <a:ext cx="609600" cy="781050"/>
            </a:xfrm>
            <a:prstGeom prst="rect">
              <a:avLst/>
            </a:prstGeom>
          </p:spPr>
        </p:pic>
        <p:pic>
          <p:nvPicPr>
            <p:cNvPr id="29" name="Picture 28" descr="A person wearing glasses posing for the camera&#10;&#10;Description automatically generated">
              <a:extLst>
                <a:ext uri="{FF2B5EF4-FFF2-40B4-BE49-F238E27FC236}">
                  <a16:creationId xmlns:a16="http://schemas.microsoft.com/office/drawing/2014/main" id="{9E0DD5DD-34C8-48BB-86DC-C3120001F10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745614" y="3172810"/>
              <a:ext cx="609600" cy="781050"/>
            </a:xfrm>
            <a:prstGeom prst="rect">
              <a:avLst/>
            </a:prstGeom>
          </p:spPr>
        </p:pic>
        <p:pic>
          <p:nvPicPr>
            <p:cNvPr id="39" name="Picture 38" descr="A person wearing glasses and smiling at the camera&#10;&#10;Description automatically generated">
              <a:extLst>
                <a:ext uri="{FF2B5EF4-FFF2-40B4-BE49-F238E27FC236}">
                  <a16:creationId xmlns:a16="http://schemas.microsoft.com/office/drawing/2014/main" id="{73F95A8A-8062-4B3C-BC10-1C1A8346D0B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745614" y="4445471"/>
              <a:ext cx="609600" cy="781050"/>
            </a:xfrm>
            <a:prstGeom prst="rect">
              <a:avLst/>
            </a:prstGeom>
          </p:spPr>
        </p:pic>
        <p:sp>
          <p:nvSpPr>
            <p:cNvPr id="70" name="Rectangle 69">
              <a:extLst>
                <a:ext uri="{FF2B5EF4-FFF2-40B4-BE49-F238E27FC236}">
                  <a16:creationId xmlns:a16="http://schemas.microsoft.com/office/drawing/2014/main" id="{2B09DED3-E614-46B2-9CF4-1560BFEAAE9D}"/>
                </a:ext>
              </a:extLst>
            </p:cNvPr>
            <p:cNvSpPr/>
            <p:nvPr/>
          </p:nvSpPr>
          <p:spPr>
            <a:xfrm>
              <a:off x="5377794" y="831636"/>
              <a:ext cx="1345241" cy="523220"/>
            </a:xfrm>
            <a:prstGeom prst="rect">
              <a:avLst/>
            </a:prstGeom>
          </p:spPr>
          <p:txBody>
            <a:bodyPr wrap="none">
              <a:spAutoFit/>
            </a:bodyPr>
            <a:lstStyle/>
            <a:p>
              <a:pPr algn="ctr"/>
              <a:r>
                <a:rPr lang="en-US" altLang="en-US" sz="2800" b="1" u="sng" dirty="0"/>
                <a:t>Queries</a:t>
              </a:r>
            </a:p>
          </p:txBody>
        </p:sp>
        <p:sp>
          <p:nvSpPr>
            <p:cNvPr id="71" name="Rectangle 70">
              <a:extLst>
                <a:ext uri="{FF2B5EF4-FFF2-40B4-BE49-F238E27FC236}">
                  <a16:creationId xmlns:a16="http://schemas.microsoft.com/office/drawing/2014/main" id="{0DCE3EE4-BD58-4213-8B2D-924351885E1D}"/>
                </a:ext>
              </a:extLst>
            </p:cNvPr>
            <p:cNvSpPr/>
            <p:nvPr/>
          </p:nvSpPr>
          <p:spPr>
            <a:xfrm>
              <a:off x="6547833" y="2106009"/>
              <a:ext cx="902555" cy="369332"/>
            </a:xfrm>
            <a:prstGeom prst="rect">
              <a:avLst/>
            </a:prstGeom>
          </p:spPr>
          <p:txBody>
            <a:bodyPr wrap="none">
              <a:spAutoFit/>
            </a:bodyPr>
            <a:lstStyle/>
            <a:p>
              <a:pPr algn="ctr"/>
              <a:r>
                <a:rPr lang="en-US" b="1" dirty="0"/>
                <a:t>Neutral</a:t>
              </a:r>
            </a:p>
          </p:txBody>
        </p:sp>
        <p:sp>
          <p:nvSpPr>
            <p:cNvPr id="72" name="Rectangle 71">
              <a:extLst>
                <a:ext uri="{FF2B5EF4-FFF2-40B4-BE49-F238E27FC236}">
                  <a16:creationId xmlns:a16="http://schemas.microsoft.com/office/drawing/2014/main" id="{568B4D7B-2C4C-460D-82A7-E0C4A3218F5B}"/>
                </a:ext>
              </a:extLst>
            </p:cNvPr>
            <p:cNvSpPr/>
            <p:nvPr/>
          </p:nvSpPr>
          <p:spPr>
            <a:xfrm>
              <a:off x="6547833" y="3344974"/>
              <a:ext cx="530915" cy="369332"/>
            </a:xfrm>
            <a:prstGeom prst="rect">
              <a:avLst/>
            </a:prstGeom>
          </p:spPr>
          <p:txBody>
            <a:bodyPr wrap="none">
              <a:spAutoFit/>
            </a:bodyPr>
            <a:lstStyle/>
            <a:p>
              <a:r>
                <a:rPr lang="en-US" b="1" dirty="0"/>
                <a:t>Sad</a:t>
              </a:r>
              <a:endParaRPr lang="en-US" dirty="0"/>
            </a:p>
          </p:txBody>
        </p:sp>
        <p:sp>
          <p:nvSpPr>
            <p:cNvPr id="73" name="Rectangle 72">
              <a:extLst>
                <a:ext uri="{FF2B5EF4-FFF2-40B4-BE49-F238E27FC236}">
                  <a16:creationId xmlns:a16="http://schemas.microsoft.com/office/drawing/2014/main" id="{93B42E47-69AA-4DEC-BE7C-4D020F518779}"/>
                </a:ext>
              </a:extLst>
            </p:cNvPr>
            <p:cNvSpPr/>
            <p:nvPr/>
          </p:nvSpPr>
          <p:spPr>
            <a:xfrm>
              <a:off x="6547833" y="4651330"/>
              <a:ext cx="799000" cy="369332"/>
            </a:xfrm>
            <a:prstGeom prst="rect">
              <a:avLst/>
            </a:prstGeom>
          </p:spPr>
          <p:txBody>
            <a:bodyPr wrap="none">
              <a:spAutoFit/>
            </a:bodyPr>
            <a:lstStyle/>
            <a:p>
              <a:pPr algn="ctr"/>
              <a:r>
                <a:rPr lang="en-US" b="1" dirty="0"/>
                <a:t>Happy</a:t>
              </a:r>
            </a:p>
          </p:txBody>
        </p:sp>
      </p:grpSp>
    </p:spTree>
    <p:extLst>
      <p:ext uri="{BB962C8B-B14F-4D97-AF65-F5344CB8AC3E}">
        <p14:creationId xmlns:p14="http://schemas.microsoft.com/office/powerpoint/2010/main" val="10717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0612-EDA2-4B73-A718-E5ED308FFC8B}"/>
              </a:ext>
            </a:extLst>
          </p:cNvPr>
          <p:cNvSpPr>
            <a:spLocks noGrp="1"/>
          </p:cNvSpPr>
          <p:nvPr>
            <p:ph type="title"/>
          </p:nvPr>
        </p:nvSpPr>
        <p:spPr/>
        <p:txBody>
          <a:bodyPr/>
          <a:lstStyle/>
          <a:p>
            <a:r>
              <a:rPr lang="en-US" dirty="0"/>
              <a:t>Market Segmentation (Data)</a:t>
            </a:r>
          </a:p>
        </p:txBody>
      </p:sp>
      <p:pic>
        <p:nvPicPr>
          <p:cNvPr id="3" name="Picture 2">
            <a:extLst>
              <a:ext uri="{FF2B5EF4-FFF2-40B4-BE49-F238E27FC236}">
                <a16:creationId xmlns:a16="http://schemas.microsoft.com/office/drawing/2014/main" id="{E4273DE3-6A91-4A27-AAE2-21E2827C4AE9}"/>
              </a:ext>
            </a:extLst>
          </p:cNvPr>
          <p:cNvPicPr>
            <a:picLocks noChangeAspect="1"/>
          </p:cNvPicPr>
          <p:nvPr/>
        </p:nvPicPr>
        <p:blipFill>
          <a:blip r:embed="rId2"/>
          <a:stretch>
            <a:fillRect/>
          </a:stretch>
        </p:blipFill>
        <p:spPr>
          <a:xfrm>
            <a:off x="2134843" y="556180"/>
            <a:ext cx="4874314" cy="5321431"/>
          </a:xfrm>
          <a:prstGeom prst="rect">
            <a:avLst/>
          </a:prstGeom>
        </p:spPr>
      </p:pic>
    </p:spTree>
    <p:extLst>
      <p:ext uri="{BB962C8B-B14F-4D97-AF65-F5344CB8AC3E}">
        <p14:creationId xmlns:p14="http://schemas.microsoft.com/office/powerpoint/2010/main" val="858050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0612-EDA2-4B73-A718-E5ED308FFC8B}"/>
              </a:ext>
            </a:extLst>
          </p:cNvPr>
          <p:cNvSpPr>
            <a:spLocks noGrp="1"/>
          </p:cNvSpPr>
          <p:nvPr>
            <p:ph type="title"/>
          </p:nvPr>
        </p:nvSpPr>
        <p:spPr/>
        <p:txBody>
          <a:bodyPr/>
          <a:lstStyle/>
          <a:p>
            <a:r>
              <a:rPr lang="en-US" dirty="0"/>
              <a:t>Market Segmentation (K=15, </a:t>
            </a:r>
            <a:r>
              <a:rPr lang="en-US" dirty="0" err="1"/>
              <a:t>Kmeans</a:t>
            </a:r>
            <a:r>
              <a:rPr lang="en-US" dirty="0"/>
              <a:t> Clustering)</a:t>
            </a:r>
          </a:p>
        </p:txBody>
      </p:sp>
      <p:pic>
        <p:nvPicPr>
          <p:cNvPr id="7" name="Black" descr="A close up of a mans face&#10;&#10;Description automatically generated">
            <a:extLst>
              <a:ext uri="{FF2B5EF4-FFF2-40B4-BE49-F238E27FC236}">
                <a16:creationId xmlns:a16="http://schemas.microsoft.com/office/drawing/2014/main" id="{303CC932-1EBC-41BF-A90E-B10960ACE7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3978"/>
            <a:ext cx="4310743" cy="4310743"/>
          </a:xfrm>
          <a:prstGeom prst="rect">
            <a:avLst/>
          </a:prstGeom>
        </p:spPr>
      </p:pic>
      <p:pic>
        <p:nvPicPr>
          <p:cNvPr id="9" name="Color">
            <a:extLst>
              <a:ext uri="{FF2B5EF4-FFF2-40B4-BE49-F238E27FC236}">
                <a16:creationId xmlns:a16="http://schemas.microsoft.com/office/drawing/2014/main" id="{2DDF4F75-6C97-444A-8760-5279A50DE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3257" y="1183977"/>
            <a:ext cx="4310743" cy="4310743"/>
          </a:xfrm>
          <a:prstGeom prst="rect">
            <a:avLst/>
          </a:prstGeom>
        </p:spPr>
      </p:pic>
    </p:spTree>
    <p:extLst>
      <p:ext uri="{BB962C8B-B14F-4D97-AF65-F5344CB8AC3E}">
        <p14:creationId xmlns:p14="http://schemas.microsoft.com/office/powerpoint/2010/main" val="296552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Machine Learning versus Other Things</a:t>
            </a:r>
          </a:p>
        </p:txBody>
      </p:sp>
      <p:pic>
        <p:nvPicPr>
          <p:cNvPr id="16" name="Picture 15">
            <a:extLst>
              <a:ext uri="{FF2B5EF4-FFF2-40B4-BE49-F238E27FC236}">
                <a16:creationId xmlns:a16="http://schemas.microsoft.com/office/drawing/2014/main" id="{4C605688-E1D2-4F95-9FA8-502056C41B60}"/>
              </a:ext>
            </a:extLst>
          </p:cNvPr>
          <p:cNvPicPr>
            <a:picLocks noChangeAspect="1"/>
          </p:cNvPicPr>
          <p:nvPr/>
        </p:nvPicPr>
        <p:blipFill>
          <a:blip r:embed="rId2"/>
          <a:stretch>
            <a:fillRect/>
          </a:stretch>
        </p:blipFill>
        <p:spPr>
          <a:xfrm>
            <a:off x="371598" y="581942"/>
            <a:ext cx="8364437" cy="2621507"/>
          </a:xfrm>
          <a:prstGeom prst="rect">
            <a:avLst/>
          </a:prstGeom>
        </p:spPr>
      </p:pic>
      <p:pic>
        <p:nvPicPr>
          <p:cNvPr id="17" name="Picture 16">
            <a:extLst>
              <a:ext uri="{FF2B5EF4-FFF2-40B4-BE49-F238E27FC236}">
                <a16:creationId xmlns:a16="http://schemas.microsoft.com/office/drawing/2014/main" id="{33D45726-F408-47A2-BCC9-4A6296593012}"/>
              </a:ext>
            </a:extLst>
          </p:cNvPr>
          <p:cNvPicPr>
            <a:picLocks noChangeAspect="1"/>
          </p:cNvPicPr>
          <p:nvPr/>
        </p:nvPicPr>
        <p:blipFill>
          <a:blip r:embed="rId3"/>
          <a:stretch>
            <a:fillRect/>
          </a:stretch>
        </p:blipFill>
        <p:spPr>
          <a:xfrm>
            <a:off x="371597" y="3429000"/>
            <a:ext cx="8364437" cy="2615411"/>
          </a:xfrm>
          <a:prstGeom prst="rect">
            <a:avLst/>
          </a:prstGeom>
        </p:spPr>
      </p:pic>
    </p:spTree>
    <p:extLst>
      <p:ext uri="{BB962C8B-B14F-4D97-AF65-F5344CB8AC3E}">
        <p14:creationId xmlns:p14="http://schemas.microsoft.com/office/powerpoint/2010/main" val="180782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10187"/>
          <a:stretch/>
        </p:blipFill>
        <p:spPr>
          <a:xfrm>
            <a:off x="35487" y="1087517"/>
            <a:ext cx="9059179" cy="4682966"/>
          </a:xfrm>
          <a:prstGeom prst="rect">
            <a:avLst/>
          </a:prstGeom>
        </p:spPr>
      </p:pic>
      <p:pic>
        <p:nvPicPr>
          <p:cNvPr id="9" name="Picture 8"/>
          <p:cNvPicPr>
            <a:picLocks noChangeAspect="1"/>
          </p:cNvPicPr>
          <p:nvPr/>
        </p:nvPicPr>
        <p:blipFill rotWithShape="1">
          <a:blip r:embed="rId3"/>
          <a:srcRect t="10187"/>
          <a:stretch/>
        </p:blipFill>
        <p:spPr>
          <a:xfrm>
            <a:off x="35486" y="1087517"/>
            <a:ext cx="9059179" cy="4682966"/>
          </a:xfrm>
          <a:prstGeom prst="rect">
            <a:avLst/>
          </a:prstGeom>
        </p:spPr>
      </p:pic>
      <p:pic>
        <p:nvPicPr>
          <p:cNvPr id="10" name="Picture 9"/>
          <p:cNvPicPr>
            <a:picLocks noChangeAspect="1"/>
          </p:cNvPicPr>
          <p:nvPr/>
        </p:nvPicPr>
        <p:blipFill rotWithShape="1">
          <a:blip r:embed="rId4"/>
          <a:srcRect t="10187"/>
          <a:stretch/>
        </p:blipFill>
        <p:spPr>
          <a:xfrm>
            <a:off x="35485" y="1087517"/>
            <a:ext cx="9059179" cy="4682966"/>
          </a:xfrm>
          <a:prstGeom prst="rect">
            <a:avLst/>
          </a:prstGeom>
        </p:spPr>
      </p:pic>
      <p:sp>
        <p:nvSpPr>
          <p:cNvPr id="12" name="Rectangle 11"/>
          <p:cNvSpPr/>
          <p:nvPr/>
        </p:nvSpPr>
        <p:spPr>
          <a:xfrm>
            <a:off x="6562065" y="2886408"/>
            <a:ext cx="568554" cy="276999"/>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ctr"/>
            <a:r>
              <a:rPr lang="en-US" sz="1200" dirty="0">
                <a:solidFill>
                  <a:srgbClr val="FF0000"/>
                </a:solidFill>
              </a:rPr>
              <a:t>Query</a:t>
            </a:r>
          </a:p>
        </p:txBody>
      </p:sp>
      <p:sp>
        <p:nvSpPr>
          <p:cNvPr id="13" name="Rectangle 12"/>
          <p:cNvSpPr/>
          <p:nvPr/>
        </p:nvSpPr>
        <p:spPr>
          <a:xfrm>
            <a:off x="7623188" y="2886408"/>
            <a:ext cx="822213" cy="276999"/>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ctr"/>
            <a:r>
              <a:rPr lang="en-US" sz="1200" dirty="0">
                <a:solidFill>
                  <a:srgbClr val="FF0000"/>
                </a:solidFill>
              </a:rPr>
              <a:t>Prediction</a:t>
            </a:r>
          </a:p>
        </p:txBody>
      </p:sp>
      <p:cxnSp>
        <p:nvCxnSpPr>
          <p:cNvPr id="5" name="Elbow Connector 4"/>
          <p:cNvCxnSpPr>
            <a:stCxn id="13" idx="3"/>
          </p:cNvCxnSpPr>
          <p:nvPr/>
        </p:nvCxnSpPr>
        <p:spPr>
          <a:xfrm flipH="1">
            <a:off x="8149702" y="3024908"/>
            <a:ext cx="295699" cy="792488"/>
          </a:xfrm>
          <a:prstGeom prst="bentConnector3">
            <a:avLst>
              <a:gd name="adj1" fmla="val -7730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96650" y="3746372"/>
            <a:ext cx="6640497" cy="142044"/>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i="1" dirty="0">
              <a:solidFill>
                <a:schemeClr val="tx1"/>
              </a:solidFill>
            </a:endParaRPr>
          </a:p>
        </p:txBody>
      </p:sp>
      <p:cxnSp>
        <p:nvCxnSpPr>
          <p:cNvPr id="19" name="Straight Arrow Connector 18"/>
          <p:cNvCxnSpPr>
            <a:stCxn id="12" idx="2"/>
          </p:cNvCxnSpPr>
          <p:nvPr/>
        </p:nvCxnSpPr>
        <p:spPr>
          <a:xfrm>
            <a:off x="6846342" y="3163407"/>
            <a:ext cx="0" cy="591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96650" y="5927944"/>
            <a:ext cx="4302524" cy="276999"/>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ctr"/>
            <a:r>
              <a:rPr lang="en-US" sz="1200" dirty="0">
                <a:solidFill>
                  <a:srgbClr val="FF0000"/>
                </a:solidFill>
              </a:rPr>
              <a:t>The algorithm retrieves feature vectors similar to the query vector</a:t>
            </a:r>
          </a:p>
        </p:txBody>
      </p:sp>
      <p:sp>
        <p:nvSpPr>
          <p:cNvPr id="21" name="Left Brace 20"/>
          <p:cNvSpPr/>
          <p:nvPr/>
        </p:nvSpPr>
        <p:spPr>
          <a:xfrm>
            <a:off x="692729" y="3906889"/>
            <a:ext cx="304800" cy="1369314"/>
          </a:xfrm>
          <a:prstGeom prst="leftBrace">
            <a:avLst>
              <a:gd name="adj1" fmla="val 71969"/>
              <a:gd name="adj2" fmla="val 50000"/>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Elbow Connector 22"/>
          <p:cNvCxnSpPr>
            <a:stCxn id="20" idx="1"/>
            <a:endCxn id="21" idx="1"/>
          </p:cNvCxnSpPr>
          <p:nvPr/>
        </p:nvCxnSpPr>
        <p:spPr>
          <a:xfrm rot="10800000">
            <a:off x="692730" y="4591546"/>
            <a:ext cx="203921" cy="1474898"/>
          </a:xfrm>
          <a:prstGeom prst="bentConnector3">
            <a:avLst>
              <a:gd name="adj1" fmla="val 21210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Meet your first (ridiculously simple) classifier</a:t>
            </a:r>
          </a:p>
        </p:txBody>
      </p:sp>
    </p:spTree>
    <p:extLst>
      <p:ext uri="{BB962C8B-B14F-4D97-AF65-F5344CB8AC3E}">
        <p14:creationId xmlns:p14="http://schemas.microsoft.com/office/powerpoint/2010/main" val="325067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animBg="1"/>
      <p:bldP spid="20" grpId="0" animBg="1"/>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838295" y="849524"/>
            <a:ext cx="7467408" cy="5816977"/>
          </a:xfrm>
          <a:prstGeom prst="rect">
            <a:avLst/>
          </a:prstGeom>
          <a:noFill/>
        </p:spPr>
        <p:txBody>
          <a:bodyPr wrap="square" rtlCol="0">
            <a:spAutoFit/>
          </a:bodyPr>
          <a:lstStyle/>
          <a:p>
            <a:pPr marL="457200" indent="-457200">
              <a:buFont typeface="+mj-lt"/>
              <a:buAutoNum type="arabicPeriod"/>
            </a:pPr>
            <a:r>
              <a:rPr lang="en-US" sz="2400" dirty="0"/>
              <a:t>User inputs a correctly formed feature vector. [User “queries.”]</a:t>
            </a:r>
          </a:p>
          <a:p>
            <a:pPr marL="457200" indent="-457200">
              <a:buFont typeface="+mj-lt"/>
              <a:buAutoNum type="arabicPeriod"/>
            </a:pPr>
            <a:r>
              <a:rPr lang="en-US" sz="2400" dirty="0"/>
              <a:t>The algorithm </a:t>
            </a:r>
            <a:r>
              <a:rPr lang="en-US" sz="2400" b="1" dirty="0"/>
              <a:t>searches</a:t>
            </a:r>
            <a:r>
              <a:rPr lang="en-US" sz="2400" dirty="0"/>
              <a:t> the training set and </a:t>
            </a:r>
            <a:r>
              <a:rPr lang="en-US" sz="2400" b="1" dirty="0"/>
              <a:t>retrieves</a:t>
            </a:r>
            <a:r>
              <a:rPr lang="en-US" sz="2400" dirty="0"/>
              <a:t> the subset of 9 feature vectors </a:t>
            </a:r>
            <a:r>
              <a:rPr lang="en-US" sz="2400" b="1" i="1" dirty="0"/>
              <a:t>closest</a:t>
            </a:r>
            <a:r>
              <a:rPr lang="en-US" sz="2400" dirty="0"/>
              <a:t> to the input feature vector.</a:t>
            </a:r>
          </a:p>
          <a:p>
            <a:pPr marL="457200" indent="-457200">
              <a:buFont typeface="+mj-lt"/>
              <a:buAutoNum type="arabicPeriod"/>
            </a:pPr>
            <a:r>
              <a:rPr lang="en-US" sz="2400" dirty="0"/>
              <a:t>The algorithm assigns the class label of the input feature vector to the commonest of the class labels associated with the feature vectors of the subset.</a:t>
            </a:r>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sp>
        <p:nvSpPr>
          <p:cNvPr id="7" name="TextBox 6"/>
          <p:cNvSpPr txBox="1"/>
          <p:nvPr/>
        </p:nvSpPr>
        <p:spPr>
          <a:xfrm>
            <a:off x="1648241" y="4254675"/>
            <a:ext cx="5847513" cy="1666280"/>
          </a:xfrm>
          <a:prstGeom prst="roundRect">
            <a:avLst>
              <a:gd name="adj" fmla="val 29992"/>
            </a:avLst>
          </a:prstGeom>
          <a:noFill/>
          <a:ln w="38100">
            <a:solidFill>
              <a:schemeClr val="tx1"/>
            </a:solidFill>
          </a:ln>
        </p:spPr>
        <p:txBody>
          <a:bodyPr wrap="square" rtlCol="0">
            <a:spAutoFit/>
          </a:bodyPr>
          <a:lstStyle/>
          <a:p>
            <a:r>
              <a:rPr lang="en-US" sz="2800" dirty="0"/>
              <a:t>Our hands-on example seemed very different to start with but is really based on the same principles.</a:t>
            </a:r>
          </a:p>
        </p:txBody>
      </p:sp>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An abstract look at the first classifier. How does it work?</a:t>
            </a:r>
          </a:p>
        </p:txBody>
      </p:sp>
    </p:spTree>
    <p:extLst>
      <p:ext uri="{BB962C8B-B14F-4D97-AF65-F5344CB8AC3E}">
        <p14:creationId xmlns:p14="http://schemas.microsoft.com/office/powerpoint/2010/main" val="45537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D425-9C8F-4E2E-98DC-4190A898CFA2}"/>
              </a:ext>
            </a:extLst>
          </p:cNvPr>
          <p:cNvSpPr>
            <a:spLocks noGrp="1"/>
          </p:cNvSpPr>
          <p:nvPr>
            <p:ph type="title"/>
          </p:nvPr>
        </p:nvSpPr>
        <p:spPr>
          <a:solidFill>
            <a:srgbClr val="CDD791"/>
          </a:solidFill>
        </p:spPr>
        <p:txBody>
          <a:bodyPr vert="horz" lIns="91440" tIns="45720" rIns="91440" bIns="45720" rtlCol="0" anchor="ctr">
            <a:noAutofit/>
          </a:bodyPr>
          <a:lstStyle/>
          <a:p>
            <a:r>
              <a:rPr lang="en-US" dirty="0"/>
              <a:t>Histograms (movie)</a:t>
            </a:r>
          </a:p>
        </p:txBody>
      </p:sp>
      <p:pic>
        <p:nvPicPr>
          <p:cNvPr id="3" name="Screen Recording 2">
            <a:hlinkClick r:id="" action="ppaction://media"/>
            <a:extLst>
              <a:ext uri="{FF2B5EF4-FFF2-40B4-BE49-F238E27FC236}">
                <a16:creationId xmlns:a16="http://schemas.microsoft.com/office/drawing/2014/main" id="{690C70A5-9669-4E0F-929A-D67BB7D2B2B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72938" y="660750"/>
            <a:ext cx="7388352" cy="5413422"/>
          </a:xfrm>
          <a:prstGeom prst="rect">
            <a:avLst/>
          </a:prstGeom>
        </p:spPr>
      </p:pic>
    </p:spTree>
    <p:extLst>
      <p:ext uri="{BB962C8B-B14F-4D97-AF65-F5344CB8AC3E}">
        <p14:creationId xmlns:p14="http://schemas.microsoft.com/office/powerpoint/2010/main" val="397177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8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838295" y="577909"/>
                <a:ext cx="7467408" cy="3607078"/>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a:spcAft>
                    <a:spcPts val="600"/>
                  </a:spcAft>
                </a:pPr>
                <a:r>
                  <a:rPr lang="en-US" sz="1600" dirty="0"/>
                  <a:t>Back to the question: If a given individual’s height is </a:t>
                </a:r>
                <a14:m>
                  <m:oMath xmlns:m="http://schemas.openxmlformats.org/officeDocument/2006/math">
                    <m:r>
                      <a:rPr lang="en-US" sz="1600" b="0" i="1" smtClean="0">
                        <a:latin typeface="Cambria Math" panose="02040503050406030204" pitchFamily="18" charset="0"/>
                      </a:rPr>
                      <m:t>𝑥</m:t>
                    </m:r>
                  </m:oMath>
                </a14:m>
                <a:r>
                  <a:rPr lang="en-US" sz="1600" dirty="0"/>
                  <a:t> what is the probability that the individual is male?</a:t>
                </a:r>
              </a:p>
              <a:p>
                <a:pPr>
                  <a:spcAft>
                    <a:spcPts val="600"/>
                  </a:spcAft>
                </a:pPr>
                <a:r>
                  <a:rPr lang="en-US" sz="1600" dirty="0"/>
                  <a:t>Answer:</a:t>
                </a:r>
              </a:p>
              <a:p>
                <a:pPr marL="457200" lvl="2">
                  <a:spcAft>
                    <a:spcPts val="600"/>
                  </a:spcAft>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m:rPr>
                              <m:sty m:val="p"/>
                            </m:rPr>
                            <a:rPr lang="en-US" sz="1400" b="0" i="0" smtClean="0">
                              <a:latin typeface="Cambria Math" panose="02040503050406030204" pitchFamily="18" charset="0"/>
                            </a:rPr>
                            <m:t>M</m:t>
                          </m:r>
                          <m:r>
                            <a:rPr lang="en-US" sz="1400" b="0" i="1" smtClean="0">
                              <a:latin typeface="Cambria Math" panose="02040503050406030204" pitchFamily="18" charset="0"/>
                            </a:rPr>
                            <m:t>|</m:t>
                          </m:r>
                          <m:r>
                            <a:rPr lang="en-US" sz="1400" b="0" i="1" smtClean="0">
                              <a:latin typeface="Cambria Math" panose="02040503050406030204" pitchFamily="18" charset="0"/>
                            </a:rPr>
                            <m:t>𝑥</m:t>
                          </m:r>
                        </m:e>
                      </m:d>
                      <m:r>
                        <a:rPr lang="en-US" sz="1400" b="0" i="1" smtClean="0">
                          <a:latin typeface="Cambria Math" panose="02040503050406030204" pitchFamily="18" charset="0"/>
                        </a:rPr>
                        <m:t> =  </m:t>
                      </m:r>
                      <m:f>
                        <m:fPr>
                          <m:ctrlPr>
                            <a:rPr lang="en-US" sz="1400" i="1" smtClean="0">
                              <a:latin typeface="Cambria Math" panose="02040503050406030204" pitchFamily="18" charset="0"/>
                            </a:rPr>
                          </m:ctrlPr>
                        </m:fPr>
                        <m:num>
                          <m:r>
                            <m:rPr>
                              <m:nor/>
                            </m:rPr>
                            <a:rPr lang="en-US" sz="1400" dirty="0"/>
                            <m:t>Number</m:t>
                          </m:r>
                          <m:r>
                            <m:rPr>
                              <m:nor/>
                            </m:rPr>
                            <a:rPr lang="en-US" sz="1400" dirty="0"/>
                            <m:t> </m:t>
                          </m:r>
                          <m:r>
                            <m:rPr>
                              <m:nor/>
                            </m:rPr>
                            <a:rPr lang="en-US" sz="1400" dirty="0"/>
                            <m:t>of</m:t>
                          </m:r>
                          <m:r>
                            <m:rPr>
                              <m:nor/>
                            </m:rPr>
                            <a:rPr lang="en-US" sz="1400" dirty="0"/>
                            <m:t> </m:t>
                          </m:r>
                          <m:r>
                            <m:rPr>
                              <m:nor/>
                            </m:rPr>
                            <a:rPr lang="en-US" sz="1400" b="1" dirty="0"/>
                            <m:t>males</m:t>
                          </m:r>
                          <m:r>
                            <m:rPr>
                              <m:nor/>
                            </m:rPr>
                            <a:rPr lang="en-US" sz="1400" b="0" i="0" dirty="0" smtClean="0"/>
                            <m:t> </m:t>
                          </m:r>
                          <m:r>
                            <m:rPr>
                              <m:nor/>
                            </m:rPr>
                            <a:rPr lang="en-US" sz="1400" b="0" i="0" dirty="0" smtClean="0"/>
                            <m:t>whose</m:t>
                          </m:r>
                          <m:r>
                            <m:rPr>
                              <m:nor/>
                            </m:rPr>
                            <a:rPr lang="en-US" sz="1400" b="0" i="0" dirty="0" smtClean="0"/>
                            <m:t> </m:t>
                          </m:r>
                          <m:r>
                            <m:rPr>
                              <m:nor/>
                            </m:rPr>
                            <a:rPr lang="en-US" sz="1400" dirty="0"/>
                            <m:t>height</m:t>
                          </m:r>
                          <m:r>
                            <m:rPr>
                              <m:nor/>
                            </m:rPr>
                            <a:rPr lang="en-US" sz="1400" dirty="0"/>
                            <m:t> </m:t>
                          </m:r>
                          <m:r>
                            <m:rPr>
                              <m:nor/>
                            </m:rPr>
                            <a:rPr lang="en-US" sz="1400" dirty="0"/>
                            <m:t>is</m:t>
                          </m:r>
                          <m:r>
                            <m:rPr>
                              <m:nor/>
                            </m:rPr>
                            <a:rPr lang="en-US" sz="1400" b="0" i="0" dirty="0" smtClean="0"/>
                            <m:t> </m:t>
                          </m:r>
                          <m:r>
                            <m:rPr>
                              <m:nor/>
                            </m:rPr>
                            <a:rPr lang="en-US" sz="1400" b="0" i="0" dirty="0" smtClean="0"/>
                            <m:t>around</m:t>
                          </m:r>
                          <m:r>
                            <m:rPr>
                              <m:nor/>
                            </m:rPr>
                            <a:rPr lang="en-US" sz="1400" dirty="0"/>
                            <m:t> </m:t>
                          </m:r>
                          <m:r>
                            <a:rPr lang="en-US" sz="1400" i="1">
                              <a:latin typeface="Cambria Math" panose="02040503050406030204" pitchFamily="18" charset="0"/>
                            </a:rPr>
                            <m:t>𝑥</m:t>
                          </m:r>
                        </m:num>
                        <m:den>
                          <m:r>
                            <m:rPr>
                              <m:nor/>
                            </m:rPr>
                            <a:rPr lang="en-US" sz="1400" b="0" i="0" dirty="0" smtClean="0">
                              <a:latin typeface="Cambria Math" panose="02040503050406030204" pitchFamily="18" charset="0"/>
                            </a:rPr>
                            <m:t>N</m:t>
                          </m:r>
                          <m:r>
                            <m:rPr>
                              <m:nor/>
                            </m:rPr>
                            <a:rPr lang="en-US" sz="1400" dirty="0"/>
                            <m:t>umber</m:t>
                          </m:r>
                          <m:r>
                            <m:rPr>
                              <m:nor/>
                            </m:rPr>
                            <a:rPr lang="en-US" sz="1400" dirty="0"/>
                            <m:t> </m:t>
                          </m:r>
                          <m:r>
                            <m:rPr>
                              <m:nor/>
                            </m:rPr>
                            <a:rPr lang="en-US" sz="1400" dirty="0"/>
                            <m:t>of</m:t>
                          </m:r>
                          <m:r>
                            <m:rPr>
                              <m:nor/>
                            </m:rPr>
                            <a:rPr lang="en-US" sz="1400" dirty="0"/>
                            <m:t> </m:t>
                          </m:r>
                          <m:r>
                            <m:rPr>
                              <m:nor/>
                            </m:rPr>
                            <a:rPr lang="en-US" sz="1400" b="1" i="0" dirty="0" smtClean="0"/>
                            <m:t>individuals</m:t>
                          </m:r>
                          <m:r>
                            <m:rPr>
                              <m:nor/>
                            </m:rPr>
                            <a:rPr lang="en-US" sz="1400" b="1" i="0" dirty="0" smtClean="0"/>
                            <m:t> </m:t>
                          </m:r>
                          <m:r>
                            <m:rPr>
                              <m:nor/>
                            </m:rPr>
                            <a:rPr lang="en-US" sz="1400" b="1" i="0" dirty="0" smtClean="0"/>
                            <m:t>in</m:t>
                          </m:r>
                          <m:r>
                            <m:rPr>
                              <m:nor/>
                            </m:rPr>
                            <a:rPr lang="en-US" sz="1400" b="1" i="0" dirty="0" smtClean="0"/>
                            <m:t> </m:t>
                          </m:r>
                          <m:r>
                            <m:rPr>
                              <m:nor/>
                            </m:rPr>
                            <a:rPr lang="en-US" sz="1400" b="1" i="0" dirty="0" smtClean="0"/>
                            <m:t>total</m:t>
                          </m:r>
                          <m:r>
                            <m:rPr>
                              <m:nor/>
                            </m:rPr>
                            <a:rPr lang="en-US" sz="1400" b="0" i="0" dirty="0" smtClean="0"/>
                            <m:t> </m:t>
                          </m:r>
                          <m:r>
                            <m:rPr>
                              <m:nor/>
                            </m:rPr>
                            <a:rPr lang="en-US" sz="1400" b="0" i="0" dirty="0" smtClean="0"/>
                            <m:t>whose</m:t>
                          </m:r>
                          <m:r>
                            <m:rPr>
                              <m:nor/>
                            </m:rPr>
                            <a:rPr lang="en-US" sz="1400" b="0" i="0" dirty="0" smtClean="0"/>
                            <m:t> </m:t>
                          </m:r>
                          <m:r>
                            <m:rPr>
                              <m:nor/>
                            </m:rPr>
                            <a:rPr lang="en-US" sz="1400" b="0" i="0" dirty="0" smtClean="0"/>
                            <m:t>height</m:t>
                          </m:r>
                          <m:r>
                            <m:rPr>
                              <m:nor/>
                            </m:rPr>
                            <a:rPr lang="en-US" sz="1400" b="0" i="0" dirty="0" smtClean="0"/>
                            <m:t> </m:t>
                          </m:r>
                          <m:r>
                            <m:rPr>
                              <m:nor/>
                            </m:rPr>
                            <a:rPr lang="en-US" sz="1400" b="0" i="0" dirty="0" smtClean="0"/>
                            <m:t>is</m:t>
                          </m:r>
                          <m:r>
                            <m:rPr>
                              <m:nor/>
                            </m:rPr>
                            <a:rPr lang="en-US" sz="1400" b="0" i="0" dirty="0" smtClean="0"/>
                            <m:t> </m:t>
                          </m:r>
                          <m:r>
                            <m:rPr>
                              <m:nor/>
                            </m:rPr>
                            <a:rPr lang="en-US" sz="1400" b="0" i="0" dirty="0" smtClean="0"/>
                            <m:t>around</m:t>
                          </m:r>
                          <m:r>
                            <m:rPr>
                              <m:nor/>
                            </m:rPr>
                            <a:rPr lang="en-US" sz="1400" dirty="0"/>
                            <m:t> </m:t>
                          </m:r>
                          <m:r>
                            <a:rPr lang="en-US" sz="1400" i="1">
                              <a:latin typeface="Cambria Math" panose="02040503050406030204" pitchFamily="18" charset="0"/>
                            </a:rPr>
                            <m:t>𝑥</m:t>
                          </m:r>
                          <m:r>
                            <m:rPr>
                              <m:nor/>
                            </m:rPr>
                            <a:rPr lang="en-US" sz="1400" dirty="0"/>
                            <m:t>  </m:t>
                          </m:r>
                        </m:den>
                      </m:f>
                    </m:oMath>
                  </m:oMathPara>
                </a14:m>
                <a:endParaRPr lang="en-US" sz="1600" dirty="0">
                  <a:solidFill>
                    <a:prstClr val="black"/>
                  </a:solidFill>
                </a:endParaRPr>
              </a:p>
              <a:p>
                <a:pPr>
                  <a:spcAft>
                    <a:spcPts val="600"/>
                  </a:spcAft>
                </a:pPr>
                <a:endParaRPr lang="en-US" sz="1600" dirty="0">
                  <a:solidFill>
                    <a:prstClr val="black"/>
                  </a:solidFill>
                </a:endParaRPr>
              </a:p>
              <a:p>
                <a:r>
                  <a:rPr lang="en-US" sz="1600" dirty="0">
                    <a:solidFill>
                      <a:prstClr val="black"/>
                    </a:solidFill>
                  </a:rPr>
                  <a:t>Assuming that we are provided with a pair of regular histograms:</a:t>
                </a:r>
                <a:endParaRPr lang="en-US" sz="1400" dirty="0"/>
              </a:p>
              <a:p>
                <a:pPr marL="457200" lvl="2"/>
                <a:endParaRPr lang="en-US" sz="2000" dirty="0"/>
              </a:p>
              <a:p>
                <a:pPr marL="0" indent="0">
                  <a:buNone/>
                </a:pPr>
                <a:endParaRPr lang="en-US" sz="1600" dirty="0"/>
              </a:p>
              <a:p>
                <a:endParaRPr lang="en-US" sz="1600" dirty="0"/>
              </a:p>
              <a:p>
                <a:endParaRPr lang="en-US" sz="1600" dirty="0"/>
              </a:p>
              <a:p>
                <a:r>
                  <a:rPr lang="en-US" sz="1600" dirty="0"/>
                  <a:t>Assuming that we are provided with formulas for PDF and sample count (or prevalence) by gender:</a:t>
                </a:r>
              </a:p>
            </p:txBody>
          </p:sp>
        </mc:Choice>
        <mc:Fallback xmlns="">
          <p:sp>
            <p:nvSpPr>
              <p:cNvPr id="7" name="TextBox 6"/>
              <p:cNvSpPr txBox="1">
                <a:spLocks noRot="1" noChangeAspect="1" noMove="1" noResize="1" noEditPoints="1" noAdjustHandles="1" noChangeArrowheads="1" noChangeShapeType="1" noTextEdit="1"/>
              </p:cNvSpPr>
              <p:nvPr/>
            </p:nvSpPr>
            <p:spPr>
              <a:xfrm>
                <a:off x="838295" y="577909"/>
                <a:ext cx="7467408" cy="3607078"/>
              </a:xfrm>
              <a:prstGeom prst="rect">
                <a:avLst/>
              </a:prstGeom>
              <a:blipFill>
                <a:blip r:embed="rId2"/>
                <a:stretch>
                  <a:fillRect l="-327" t="-507" b="-1182"/>
                </a:stretch>
              </a:blipFill>
            </p:spPr>
            <p:txBody>
              <a:bodyPr/>
              <a:lstStyle/>
              <a:p>
                <a:r>
                  <a:rPr lang="en-US">
                    <a:noFill/>
                  </a:rPr>
                  <a:t> </a:t>
                </a:r>
              </a:p>
            </p:txBody>
          </p:sp>
        </mc:Fallback>
      </mc:AlternateContent>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Histograms, PDFs and probabilities</a:t>
            </a:r>
          </a:p>
        </p:txBody>
      </p:sp>
      <p:grpSp>
        <p:nvGrpSpPr>
          <p:cNvPr id="27" name="Group 26">
            <a:extLst>
              <a:ext uri="{FF2B5EF4-FFF2-40B4-BE49-F238E27FC236}">
                <a16:creationId xmlns:a16="http://schemas.microsoft.com/office/drawing/2014/main" id="{A47F0523-F033-4D6A-B608-2B5B68C8E798}"/>
              </a:ext>
            </a:extLst>
          </p:cNvPr>
          <p:cNvGrpSpPr/>
          <p:nvPr/>
        </p:nvGrpSpPr>
        <p:grpSpPr>
          <a:xfrm>
            <a:off x="1990502" y="2728576"/>
            <a:ext cx="4602414" cy="658804"/>
            <a:chOff x="314102" y="1014851"/>
            <a:chExt cx="4602414" cy="658804"/>
          </a:xfrm>
        </p:grpSpPr>
        <mc:AlternateContent xmlns:mc="http://schemas.openxmlformats.org/markup-compatibility/2006" xmlns:a14="http://schemas.microsoft.com/office/drawing/2010/main">
          <mc:Choice Requires="a14">
            <p:sp>
              <p:nvSpPr>
                <p:cNvPr id="28" name="Scaffold">
                  <a:extLst>
                    <a:ext uri="{FF2B5EF4-FFF2-40B4-BE49-F238E27FC236}">
                      <a16:creationId xmlns:a16="http://schemas.microsoft.com/office/drawing/2014/main" id="{9DF88F3A-B083-4C32-BEC3-BAC5A6FE6A4A}"/>
                    </a:ext>
                  </a:extLst>
                </p:cNvPr>
                <p:cNvSpPr/>
                <p:nvPr/>
              </p:nvSpPr>
              <p:spPr>
                <a:xfrm>
                  <a:off x="314102" y="1014851"/>
                  <a:ext cx="4602414" cy="6337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smtClean="0">
                            <a:solidFill>
                              <a:prstClr val="black"/>
                            </a:solidFill>
                            <a:latin typeface="Cambria Math" panose="02040503050406030204" pitchFamily="18" charset="0"/>
                          </a:rPr>
                          <m:t>𝑃</m:t>
                        </m:r>
                        <m:d>
                          <m:dPr>
                            <m:ctrlPr>
                              <a:rPr lang="en-US" sz="1600" i="1">
                                <a:solidFill>
                                  <a:prstClr val="black"/>
                                </a:solidFill>
                                <a:latin typeface="Cambria Math" panose="02040503050406030204" pitchFamily="18" charset="0"/>
                              </a:rPr>
                            </m:ctrlPr>
                          </m:dPr>
                          <m:e>
                            <m:r>
                              <m:rPr>
                                <m:sty m:val="p"/>
                              </m:rPr>
                              <a:rPr lang="en-US" sz="1600">
                                <a:solidFill>
                                  <a:prstClr val="black"/>
                                </a:solidFill>
                                <a:latin typeface="Cambria Math" panose="02040503050406030204" pitchFamily="18" charset="0"/>
                              </a:rPr>
                              <m:t>M</m:t>
                            </m:r>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𝑥</m:t>
                            </m:r>
                          </m:e>
                        </m:d>
                        <m:r>
                          <a:rPr lang="en-US" sz="1600" i="1">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    </m:t>
                        </m:r>
                        <m:f>
                          <m:fPr>
                            <m:ctrlPr>
                              <a:rPr lang="en-US" sz="1600" i="1">
                                <a:latin typeface="Cambria Math" panose="02040503050406030204" pitchFamily="18" charset="0"/>
                              </a:rPr>
                            </m:ctrlPr>
                          </m:fPr>
                          <m:num>
                            <m:r>
                              <a:rPr lang="en-US" i="1" smtClean="0">
                                <a:solidFill>
                                  <a:schemeClr val="bg1"/>
                                </a:solidFill>
                                <a:latin typeface="Cambria Math" panose="02040503050406030204" pitchFamily="18" charset="0"/>
                              </a:rPr>
                              <m:t>𝑁𝑀</m:t>
                            </m:r>
                            <m:r>
                              <a:rPr lang="en-US" i="1" smtClean="0">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𝑤</m:t>
                            </m:r>
                            <m:r>
                              <a:rPr lang="en-US" i="1" smtClean="0">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𝑝</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r>
                                  <a:rPr lang="en-US" i="1">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M</m:t>
                                </m:r>
                              </m:e>
                            </m:d>
                            <m:r>
                              <a:rPr lang="en-US" i="1">
                                <a:solidFill>
                                  <a:schemeClr val="bg1"/>
                                </a:solidFill>
                                <a:latin typeface="Cambria Math" panose="02040503050406030204" pitchFamily="18" charset="0"/>
                              </a:rPr>
                              <m:t>)</m:t>
                            </m:r>
                          </m:num>
                          <m:den>
                            <m:r>
                              <a:rPr lang="en-US" i="1" smtClean="0">
                                <a:solidFill>
                                  <a:schemeClr val="bg1"/>
                                </a:solidFill>
                                <a:latin typeface="Cambria Math" panose="02040503050406030204" pitchFamily="18" charset="0"/>
                              </a:rPr>
                              <m:t>𝑁𝑀</m:t>
                            </m:r>
                            <m:r>
                              <a:rPr lang="en-US" i="1" smtClean="0">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𝑤</m:t>
                            </m:r>
                            <m:r>
                              <a:rPr lang="en-US" i="1" smtClean="0">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𝑝</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r>
                                  <a:rPr lang="en-US" i="1">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M</m:t>
                                </m:r>
                              </m:e>
                            </m:d>
                            <m:r>
                              <a:rPr lang="en-US" i="1">
                                <a:solidFill>
                                  <a:schemeClr val="bg1"/>
                                </a:solidFill>
                                <a:latin typeface="Cambria Math" panose="02040503050406030204" pitchFamily="18" charset="0"/>
                              </a:rPr>
                              <m:t>)</m:t>
                            </m:r>
                            <m:r>
                              <a:rPr lang="en-US" i="1">
                                <a:latin typeface="Cambria Math" panose="02040503050406030204" pitchFamily="18" charset="0"/>
                              </a:rPr>
                              <m:t>+</m:t>
                            </m:r>
                            <m:r>
                              <a:rPr lang="en-US" i="1" smtClean="0">
                                <a:solidFill>
                                  <a:schemeClr val="bg1"/>
                                </a:solidFill>
                                <a:latin typeface="Cambria Math" panose="02040503050406030204" pitchFamily="18" charset="0"/>
                              </a:rPr>
                              <m:t>𝑁</m:t>
                            </m:r>
                            <m:r>
                              <a:rPr lang="en-US" i="1">
                                <a:solidFill>
                                  <a:schemeClr val="bg1"/>
                                </a:solidFill>
                                <a:latin typeface="Cambria Math" panose="02040503050406030204" pitchFamily="18" charset="0"/>
                              </a:rPr>
                              <m:t>𝐹</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𝑤</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𝑝</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r>
                                  <a:rPr lang="en-US" i="1">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F</m:t>
                                </m:r>
                              </m:e>
                            </m:d>
                            <m:r>
                              <a:rPr lang="en-US" i="1">
                                <a:solidFill>
                                  <a:schemeClr val="bg1"/>
                                </a:solidFill>
                                <a:latin typeface="Cambria Math" panose="02040503050406030204" pitchFamily="18" charset="0"/>
                              </a:rPr>
                              <m:t>)</m:t>
                            </m:r>
                          </m:den>
                        </m:f>
                      </m:oMath>
                    </m:oMathPara>
                  </a14:m>
                  <a:endParaRPr lang="en-US" dirty="0"/>
                </a:p>
              </p:txBody>
            </p:sp>
          </mc:Choice>
          <mc:Fallback xmlns="">
            <p:sp>
              <p:nvSpPr>
                <p:cNvPr id="28" name="Scaffold">
                  <a:extLst>
                    <a:ext uri="{FF2B5EF4-FFF2-40B4-BE49-F238E27FC236}">
                      <a16:creationId xmlns:a16="http://schemas.microsoft.com/office/drawing/2014/main" id="{9DF88F3A-B083-4C32-BEC3-BAC5A6FE6A4A}"/>
                    </a:ext>
                  </a:extLst>
                </p:cNvPr>
                <p:cNvSpPr>
                  <a:spLocks noRot="1" noChangeAspect="1" noMove="1" noResize="1" noEditPoints="1" noAdjustHandles="1" noChangeArrowheads="1" noChangeShapeType="1" noTextEdit="1"/>
                </p:cNvSpPr>
                <p:nvPr/>
              </p:nvSpPr>
              <p:spPr>
                <a:xfrm>
                  <a:off x="314102" y="1014851"/>
                  <a:ext cx="4602414" cy="63376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HxF">
                  <a:extLst>
                    <a:ext uri="{FF2B5EF4-FFF2-40B4-BE49-F238E27FC236}">
                      <a16:creationId xmlns:a16="http://schemas.microsoft.com/office/drawing/2014/main" id="{F77FB4B0-A5B1-4D82-8FB2-F9331A69E6A9}"/>
                    </a:ext>
                  </a:extLst>
                </p:cNvPr>
                <p:cNvSpPr/>
                <p:nvPr/>
              </p:nvSpPr>
              <p:spPr>
                <a:xfrm>
                  <a:off x="3735565" y="1387131"/>
                  <a:ext cx="839461" cy="276999"/>
                </a:xfrm>
                <a:prstGeom prst="rect">
                  <a:avLst/>
                </a:prstGeom>
                <a:solidFill>
                  <a:srgbClr val="FF99FF"/>
                </a:solidFill>
              </p:spPr>
              <p:txBody>
                <a:bodyPr wrap="none" lIns="45720" tIns="0" rIns="45720" bIns="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m:rPr>
                                <m:sty m:val="p"/>
                              </m:rPr>
                              <a:rPr lang="en-US">
                                <a:latin typeface="Cambria Math" panose="02040503050406030204" pitchFamily="18" charset="0"/>
                              </a:rPr>
                              <m:t>F</m:t>
                            </m:r>
                          </m:e>
                        </m:d>
                      </m:oMath>
                    </m:oMathPara>
                  </a14:m>
                  <a:endParaRPr lang="en-US" dirty="0"/>
                </a:p>
              </p:txBody>
            </p:sp>
          </mc:Choice>
          <mc:Fallback xmlns="">
            <p:sp>
              <p:nvSpPr>
                <p:cNvPr id="29" name="HxF">
                  <a:extLst>
                    <a:ext uri="{FF2B5EF4-FFF2-40B4-BE49-F238E27FC236}">
                      <a16:creationId xmlns:a16="http://schemas.microsoft.com/office/drawing/2014/main" id="{F77FB4B0-A5B1-4D82-8FB2-F9331A69E6A9}"/>
                    </a:ext>
                  </a:extLst>
                </p:cNvPr>
                <p:cNvSpPr>
                  <a:spLocks noRot="1" noChangeAspect="1" noMove="1" noResize="1" noEditPoints="1" noAdjustHandles="1" noChangeArrowheads="1" noChangeShapeType="1" noTextEdit="1"/>
                </p:cNvSpPr>
                <p:nvPr/>
              </p:nvSpPr>
              <p:spPr>
                <a:xfrm>
                  <a:off x="3735565" y="1387131"/>
                  <a:ext cx="839461" cy="276999"/>
                </a:xfrm>
                <a:prstGeom prst="rect">
                  <a:avLst/>
                </a:prstGeom>
                <a:blipFill>
                  <a:blip r:embed="rId4"/>
                  <a:stretch>
                    <a:fillRect l="-730" t="-4444"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HxM">
                  <a:extLst>
                    <a:ext uri="{FF2B5EF4-FFF2-40B4-BE49-F238E27FC236}">
                      <a16:creationId xmlns:a16="http://schemas.microsoft.com/office/drawing/2014/main" id="{0F73E35D-E3E8-4616-A6F9-BF08E319C07D}"/>
                    </a:ext>
                  </a:extLst>
                </p:cNvPr>
                <p:cNvSpPr/>
                <p:nvPr/>
              </p:nvSpPr>
              <p:spPr>
                <a:xfrm>
                  <a:off x="1805551" y="1396656"/>
                  <a:ext cx="903581" cy="276999"/>
                </a:xfrm>
                <a:prstGeom prst="rect">
                  <a:avLst/>
                </a:prstGeom>
                <a:solidFill>
                  <a:srgbClr val="6699FF"/>
                </a:solidFill>
              </p:spPr>
              <p:txBody>
                <a:bodyPr wrap="square" lIns="45720" tIns="0" rIns="45720" bIns="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m:rPr>
                                <m:sty m:val="p"/>
                              </m:rPr>
                              <a:rPr lang="en-US">
                                <a:latin typeface="Cambria Math" panose="02040503050406030204" pitchFamily="18" charset="0"/>
                              </a:rPr>
                              <m:t>M</m:t>
                            </m:r>
                          </m:e>
                        </m:d>
                      </m:oMath>
                    </m:oMathPara>
                  </a14:m>
                  <a:endParaRPr lang="en-US" dirty="0"/>
                </a:p>
              </p:txBody>
            </p:sp>
          </mc:Choice>
          <mc:Fallback xmlns="">
            <p:sp>
              <p:nvSpPr>
                <p:cNvPr id="30" name="HxM">
                  <a:extLst>
                    <a:ext uri="{FF2B5EF4-FFF2-40B4-BE49-F238E27FC236}">
                      <a16:creationId xmlns:a16="http://schemas.microsoft.com/office/drawing/2014/main" id="{0F73E35D-E3E8-4616-A6F9-BF08E319C07D}"/>
                    </a:ext>
                  </a:extLst>
                </p:cNvPr>
                <p:cNvSpPr>
                  <a:spLocks noRot="1" noChangeAspect="1" noMove="1" noResize="1" noEditPoints="1" noAdjustHandles="1" noChangeArrowheads="1" noChangeShapeType="1" noTextEdit="1"/>
                </p:cNvSpPr>
                <p:nvPr/>
              </p:nvSpPr>
              <p:spPr>
                <a:xfrm>
                  <a:off x="1805551" y="1396656"/>
                  <a:ext cx="903581" cy="276999"/>
                </a:xfrm>
                <a:prstGeom prst="rect">
                  <a:avLst/>
                </a:prstGeom>
                <a:blipFill>
                  <a:blip r:embed="rId5"/>
                  <a:stretch>
                    <a:fillRect l="-676" t="-2174"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HxM">
                  <a:extLst>
                    <a:ext uri="{FF2B5EF4-FFF2-40B4-BE49-F238E27FC236}">
                      <a16:creationId xmlns:a16="http://schemas.microsoft.com/office/drawing/2014/main" id="{F31770B8-9531-40FF-B26F-DAD4CBD3C15B}"/>
                    </a:ext>
                  </a:extLst>
                </p:cNvPr>
                <p:cNvSpPr/>
                <p:nvPr/>
              </p:nvSpPr>
              <p:spPr>
                <a:xfrm>
                  <a:off x="2748171" y="1034520"/>
                  <a:ext cx="903581" cy="276999"/>
                </a:xfrm>
                <a:prstGeom prst="rect">
                  <a:avLst/>
                </a:prstGeom>
                <a:solidFill>
                  <a:srgbClr val="6699FF"/>
                </a:solidFill>
              </p:spPr>
              <p:txBody>
                <a:bodyPr wrap="square" lIns="45720" tIns="0" rIns="45720" bIns="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m:rPr>
                                <m:sty m:val="p"/>
                              </m:rPr>
                              <a:rPr lang="en-US">
                                <a:latin typeface="Cambria Math" panose="02040503050406030204" pitchFamily="18" charset="0"/>
                              </a:rPr>
                              <m:t>M</m:t>
                            </m:r>
                          </m:e>
                        </m:d>
                      </m:oMath>
                    </m:oMathPara>
                  </a14:m>
                  <a:endParaRPr lang="en-US" dirty="0"/>
                </a:p>
              </p:txBody>
            </p:sp>
          </mc:Choice>
          <mc:Fallback xmlns="">
            <p:sp>
              <p:nvSpPr>
                <p:cNvPr id="31" name="HxM">
                  <a:extLst>
                    <a:ext uri="{FF2B5EF4-FFF2-40B4-BE49-F238E27FC236}">
                      <a16:creationId xmlns:a16="http://schemas.microsoft.com/office/drawing/2014/main" id="{F31770B8-9531-40FF-B26F-DAD4CBD3C15B}"/>
                    </a:ext>
                  </a:extLst>
                </p:cNvPr>
                <p:cNvSpPr>
                  <a:spLocks noRot="1" noChangeAspect="1" noMove="1" noResize="1" noEditPoints="1" noAdjustHandles="1" noChangeArrowheads="1" noChangeShapeType="1" noTextEdit="1"/>
                </p:cNvSpPr>
                <p:nvPr/>
              </p:nvSpPr>
              <p:spPr>
                <a:xfrm>
                  <a:off x="2748171" y="1034520"/>
                  <a:ext cx="903581" cy="276999"/>
                </a:xfrm>
                <a:prstGeom prst="rect">
                  <a:avLst/>
                </a:prstGeom>
                <a:blipFill>
                  <a:blip r:embed="rId6"/>
                  <a:stretch>
                    <a:fillRect l="-676" t="-2222" b="-35556"/>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DCAEE8F8-0397-4B38-B949-CA70290962A5}"/>
              </a:ext>
            </a:extLst>
          </p:cNvPr>
          <p:cNvGrpSpPr/>
          <p:nvPr/>
        </p:nvGrpSpPr>
        <p:grpSpPr>
          <a:xfrm>
            <a:off x="1990502" y="5241399"/>
            <a:ext cx="4602414" cy="651162"/>
            <a:chOff x="314101" y="3653855"/>
            <a:chExt cx="4602414" cy="651162"/>
          </a:xfrm>
        </p:grpSpPr>
        <mc:AlternateContent xmlns:mc="http://schemas.openxmlformats.org/markup-compatibility/2006" xmlns:a14="http://schemas.microsoft.com/office/drawing/2010/main">
          <mc:Choice Requires="a14">
            <p:sp>
              <p:nvSpPr>
                <p:cNvPr id="33" name="Scaffold">
                  <a:extLst>
                    <a:ext uri="{FF2B5EF4-FFF2-40B4-BE49-F238E27FC236}">
                      <a16:creationId xmlns:a16="http://schemas.microsoft.com/office/drawing/2014/main" id="{A11C982C-0013-461A-8720-8305C024A670}"/>
                    </a:ext>
                  </a:extLst>
                </p:cNvPr>
                <p:cNvSpPr/>
                <p:nvPr/>
              </p:nvSpPr>
              <p:spPr>
                <a:xfrm>
                  <a:off x="314101" y="3653855"/>
                  <a:ext cx="4602414" cy="6337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smtClean="0">
                            <a:solidFill>
                              <a:prstClr val="black"/>
                            </a:solidFill>
                            <a:latin typeface="Cambria Math" panose="02040503050406030204" pitchFamily="18" charset="0"/>
                          </a:rPr>
                          <m:t>𝑃</m:t>
                        </m:r>
                        <m:d>
                          <m:dPr>
                            <m:ctrlPr>
                              <a:rPr lang="en-US" sz="1600" i="1">
                                <a:solidFill>
                                  <a:prstClr val="black"/>
                                </a:solidFill>
                                <a:latin typeface="Cambria Math" panose="02040503050406030204" pitchFamily="18" charset="0"/>
                              </a:rPr>
                            </m:ctrlPr>
                          </m:dPr>
                          <m:e>
                            <m:r>
                              <m:rPr>
                                <m:sty m:val="p"/>
                              </m:rPr>
                              <a:rPr lang="en-US" sz="1600">
                                <a:solidFill>
                                  <a:prstClr val="black"/>
                                </a:solidFill>
                                <a:latin typeface="Cambria Math" panose="02040503050406030204" pitchFamily="18" charset="0"/>
                              </a:rPr>
                              <m:t>M</m:t>
                            </m:r>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𝑥</m:t>
                            </m:r>
                          </m:e>
                        </m:d>
                        <m:r>
                          <a:rPr lang="en-US" sz="1600" i="1">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    </m:t>
                        </m:r>
                        <m:f>
                          <m:fPr>
                            <m:ctrlPr>
                              <a:rPr lang="en-US" sz="1600" i="1">
                                <a:latin typeface="Cambria Math" panose="02040503050406030204" pitchFamily="18" charset="0"/>
                              </a:rPr>
                            </m:ctrlPr>
                          </m:fPr>
                          <m:num>
                            <m:r>
                              <a:rPr lang="en-US" i="1" smtClean="0">
                                <a:solidFill>
                                  <a:schemeClr val="bg1"/>
                                </a:solidFill>
                                <a:latin typeface="Cambria Math" panose="02040503050406030204" pitchFamily="18" charset="0"/>
                              </a:rPr>
                              <m:t>𝑁𝑀</m:t>
                            </m:r>
                            <m:r>
                              <a:rPr lang="en-US" i="1" smtClean="0">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𝑤</m:t>
                            </m:r>
                            <m:r>
                              <a:rPr lang="en-US" i="1" smtClean="0">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𝑝</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r>
                                  <a:rPr lang="en-US" i="1">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M</m:t>
                                </m:r>
                              </m:e>
                            </m:d>
                            <m:r>
                              <a:rPr lang="en-US" i="1">
                                <a:solidFill>
                                  <a:schemeClr val="bg1"/>
                                </a:solidFill>
                                <a:latin typeface="Cambria Math" panose="02040503050406030204" pitchFamily="18" charset="0"/>
                              </a:rPr>
                              <m:t>)</m:t>
                            </m:r>
                          </m:num>
                          <m:den>
                            <m:r>
                              <a:rPr lang="en-US" i="1" smtClean="0">
                                <a:solidFill>
                                  <a:schemeClr val="bg1"/>
                                </a:solidFill>
                                <a:latin typeface="Cambria Math" panose="02040503050406030204" pitchFamily="18" charset="0"/>
                              </a:rPr>
                              <m:t>𝑁𝑀</m:t>
                            </m:r>
                            <m:r>
                              <a:rPr lang="en-US" i="1" smtClean="0">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𝑤</m:t>
                            </m:r>
                            <m:r>
                              <a:rPr lang="en-US" i="1" smtClean="0">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𝑝</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r>
                                  <a:rPr lang="en-US" i="1">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M</m:t>
                                </m:r>
                              </m:e>
                            </m:d>
                            <m:r>
                              <a:rPr lang="en-US" i="1">
                                <a:solidFill>
                                  <a:schemeClr val="bg1"/>
                                </a:solidFill>
                                <a:latin typeface="Cambria Math" panose="02040503050406030204" pitchFamily="18" charset="0"/>
                              </a:rPr>
                              <m:t>)</m:t>
                            </m:r>
                            <m:r>
                              <a:rPr lang="en-US" i="1">
                                <a:latin typeface="Cambria Math" panose="02040503050406030204" pitchFamily="18" charset="0"/>
                              </a:rPr>
                              <m:t>+</m:t>
                            </m:r>
                            <m:r>
                              <a:rPr lang="en-US" i="1" smtClean="0">
                                <a:solidFill>
                                  <a:schemeClr val="bg1"/>
                                </a:solidFill>
                                <a:latin typeface="Cambria Math" panose="02040503050406030204" pitchFamily="18" charset="0"/>
                              </a:rPr>
                              <m:t>𝑁</m:t>
                            </m:r>
                            <m:r>
                              <a:rPr lang="en-US" i="1">
                                <a:solidFill>
                                  <a:schemeClr val="bg1"/>
                                </a:solidFill>
                                <a:latin typeface="Cambria Math" panose="02040503050406030204" pitchFamily="18" charset="0"/>
                              </a:rPr>
                              <m:t>𝐹</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𝑤</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𝑝</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r>
                                  <a:rPr lang="en-US" i="1">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F</m:t>
                                </m:r>
                              </m:e>
                            </m:d>
                            <m:r>
                              <a:rPr lang="en-US" i="1">
                                <a:solidFill>
                                  <a:schemeClr val="bg1"/>
                                </a:solidFill>
                                <a:latin typeface="Cambria Math" panose="02040503050406030204" pitchFamily="18" charset="0"/>
                              </a:rPr>
                              <m:t>)</m:t>
                            </m:r>
                          </m:den>
                        </m:f>
                      </m:oMath>
                    </m:oMathPara>
                  </a14:m>
                  <a:endParaRPr lang="en-US" dirty="0"/>
                </a:p>
              </p:txBody>
            </p:sp>
          </mc:Choice>
          <mc:Fallback xmlns="">
            <p:sp>
              <p:nvSpPr>
                <p:cNvPr id="33" name="Scaffold">
                  <a:extLst>
                    <a:ext uri="{FF2B5EF4-FFF2-40B4-BE49-F238E27FC236}">
                      <a16:creationId xmlns:a16="http://schemas.microsoft.com/office/drawing/2014/main" id="{A11C982C-0013-461A-8720-8305C024A670}"/>
                    </a:ext>
                  </a:extLst>
                </p:cNvPr>
                <p:cNvSpPr>
                  <a:spLocks noRot="1" noChangeAspect="1" noMove="1" noResize="1" noEditPoints="1" noAdjustHandles="1" noChangeArrowheads="1" noChangeShapeType="1" noTextEdit="1"/>
                </p:cNvSpPr>
                <p:nvPr/>
              </p:nvSpPr>
              <p:spPr>
                <a:xfrm>
                  <a:off x="314101" y="3653855"/>
                  <a:ext cx="4602414" cy="63376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PFpxF">
                  <a:extLst>
                    <a:ext uri="{FF2B5EF4-FFF2-40B4-BE49-F238E27FC236}">
                      <a16:creationId xmlns:a16="http://schemas.microsoft.com/office/drawing/2014/main" id="{5B4F6649-8C08-42C0-A974-93E0F5246B58}"/>
                    </a:ext>
                  </a:extLst>
                </p:cNvPr>
                <p:cNvSpPr/>
                <p:nvPr/>
              </p:nvSpPr>
              <p:spPr>
                <a:xfrm>
                  <a:off x="3500245" y="4027202"/>
                  <a:ext cx="1310102" cy="276999"/>
                </a:xfrm>
                <a:prstGeom prst="rect">
                  <a:avLst/>
                </a:prstGeom>
                <a:solidFill>
                  <a:srgbClr val="FF99FF"/>
                </a:solidFill>
              </p:spPr>
              <p:txBody>
                <a:bodyPr wrap="none" lIns="45720" tIns="0" rIns="45720" bIns="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m:rPr>
                                <m:sty m:val="p"/>
                              </m:rPr>
                              <a:rPr lang="en-US">
                                <a:latin typeface="Cambria Math" panose="02040503050406030204" pitchFamily="18" charset="0"/>
                              </a:rPr>
                              <m:t>F</m:t>
                            </m:r>
                          </m:e>
                        </m:d>
                        <m:r>
                          <a:rPr lang="en-US" i="1">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m:rPr>
                                <m:sty m:val="p"/>
                              </m:rPr>
                              <a:rPr lang="en-US">
                                <a:latin typeface="Cambria Math" panose="02040503050406030204" pitchFamily="18" charset="0"/>
                              </a:rPr>
                              <m:t>F</m:t>
                            </m:r>
                          </m:e>
                        </m:d>
                      </m:oMath>
                    </m:oMathPara>
                  </a14:m>
                  <a:endParaRPr lang="en-US" dirty="0"/>
                </a:p>
              </p:txBody>
            </p:sp>
          </mc:Choice>
          <mc:Fallback xmlns="">
            <p:sp>
              <p:nvSpPr>
                <p:cNvPr id="34" name="PFpxF">
                  <a:extLst>
                    <a:ext uri="{FF2B5EF4-FFF2-40B4-BE49-F238E27FC236}">
                      <a16:creationId xmlns:a16="http://schemas.microsoft.com/office/drawing/2014/main" id="{5B4F6649-8C08-42C0-A974-93E0F5246B58}"/>
                    </a:ext>
                  </a:extLst>
                </p:cNvPr>
                <p:cNvSpPr>
                  <a:spLocks noRot="1" noChangeAspect="1" noMove="1" noResize="1" noEditPoints="1" noAdjustHandles="1" noChangeArrowheads="1" noChangeShapeType="1" noTextEdit="1"/>
                </p:cNvSpPr>
                <p:nvPr/>
              </p:nvSpPr>
              <p:spPr>
                <a:xfrm>
                  <a:off x="3500245" y="4027202"/>
                  <a:ext cx="1310102" cy="276999"/>
                </a:xfrm>
                <a:prstGeom prst="rect">
                  <a:avLst/>
                </a:prstGeom>
                <a:blipFill>
                  <a:blip r:embed="rId8"/>
                  <a:stretch>
                    <a:fillRect l="-465" t="-2222"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PMpxM">
                  <a:extLst>
                    <a:ext uri="{FF2B5EF4-FFF2-40B4-BE49-F238E27FC236}">
                      <a16:creationId xmlns:a16="http://schemas.microsoft.com/office/drawing/2014/main" id="{B659DF2E-1425-41A1-80D4-34BEEC3D2E77}"/>
                    </a:ext>
                  </a:extLst>
                </p:cNvPr>
                <p:cNvSpPr/>
                <p:nvPr/>
              </p:nvSpPr>
              <p:spPr>
                <a:xfrm>
                  <a:off x="1538171" y="4028018"/>
                  <a:ext cx="1438342" cy="276999"/>
                </a:xfrm>
                <a:prstGeom prst="rect">
                  <a:avLst/>
                </a:prstGeom>
                <a:solidFill>
                  <a:srgbClr val="6699FF"/>
                </a:solidFill>
              </p:spPr>
              <p:txBody>
                <a:bodyPr wrap="square" lIns="45720" tIns="0" rIns="45720" bIns="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m:rPr>
                                <m:sty m:val="p"/>
                              </m:rPr>
                              <a:rPr lang="en-US">
                                <a:latin typeface="Cambria Math" panose="02040503050406030204" pitchFamily="18" charset="0"/>
                              </a:rPr>
                              <m:t>M</m:t>
                            </m:r>
                          </m:e>
                        </m:d>
                        <m:r>
                          <a:rPr lang="en-US" i="1">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m:rPr>
                                <m:sty m:val="p"/>
                              </m:rPr>
                              <a:rPr lang="en-US">
                                <a:latin typeface="Cambria Math" panose="02040503050406030204" pitchFamily="18" charset="0"/>
                              </a:rPr>
                              <m:t>M</m:t>
                            </m:r>
                          </m:e>
                        </m:d>
                      </m:oMath>
                    </m:oMathPara>
                  </a14:m>
                  <a:endParaRPr lang="en-US" dirty="0"/>
                </a:p>
              </p:txBody>
            </p:sp>
          </mc:Choice>
          <mc:Fallback xmlns="">
            <p:sp>
              <p:nvSpPr>
                <p:cNvPr id="35" name="PMpxM">
                  <a:extLst>
                    <a:ext uri="{FF2B5EF4-FFF2-40B4-BE49-F238E27FC236}">
                      <a16:creationId xmlns:a16="http://schemas.microsoft.com/office/drawing/2014/main" id="{B659DF2E-1425-41A1-80D4-34BEEC3D2E77}"/>
                    </a:ext>
                  </a:extLst>
                </p:cNvPr>
                <p:cNvSpPr>
                  <a:spLocks noRot="1" noChangeAspect="1" noMove="1" noResize="1" noEditPoints="1" noAdjustHandles="1" noChangeArrowheads="1" noChangeShapeType="1" noTextEdit="1"/>
                </p:cNvSpPr>
                <p:nvPr/>
              </p:nvSpPr>
              <p:spPr>
                <a:xfrm>
                  <a:off x="1538171" y="4028018"/>
                  <a:ext cx="1438342" cy="276999"/>
                </a:xfrm>
                <a:prstGeom prst="rect">
                  <a:avLst/>
                </a:prstGeom>
                <a:blipFill>
                  <a:blip r:embed="rId9"/>
                  <a:stretch>
                    <a:fillRect l="-424" t="-2174"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PMpxM">
                  <a:extLst>
                    <a:ext uri="{FF2B5EF4-FFF2-40B4-BE49-F238E27FC236}">
                      <a16:creationId xmlns:a16="http://schemas.microsoft.com/office/drawing/2014/main" id="{90CC77BA-83C7-459B-B58F-B2BBCC20D856}"/>
                    </a:ext>
                  </a:extLst>
                </p:cNvPr>
                <p:cNvSpPr/>
                <p:nvPr/>
              </p:nvSpPr>
              <p:spPr>
                <a:xfrm>
                  <a:off x="2480791" y="3671999"/>
                  <a:ext cx="1438342" cy="276999"/>
                </a:xfrm>
                <a:prstGeom prst="rect">
                  <a:avLst/>
                </a:prstGeom>
                <a:solidFill>
                  <a:srgbClr val="6699FF"/>
                </a:solidFill>
              </p:spPr>
              <p:txBody>
                <a:bodyPr wrap="square" lIns="45720" tIns="0" rIns="45720" bIns="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m:rPr>
                                <m:sty m:val="p"/>
                              </m:rPr>
                              <a:rPr lang="en-US">
                                <a:latin typeface="Cambria Math" panose="02040503050406030204" pitchFamily="18" charset="0"/>
                              </a:rPr>
                              <m:t>M</m:t>
                            </m:r>
                          </m:e>
                        </m:d>
                        <m:r>
                          <a:rPr lang="en-US" i="1">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m:rPr>
                                <m:sty m:val="p"/>
                              </m:rPr>
                              <a:rPr lang="en-US">
                                <a:latin typeface="Cambria Math" panose="02040503050406030204" pitchFamily="18" charset="0"/>
                              </a:rPr>
                              <m:t>M</m:t>
                            </m:r>
                          </m:e>
                        </m:d>
                      </m:oMath>
                    </m:oMathPara>
                  </a14:m>
                  <a:endParaRPr lang="en-US" dirty="0"/>
                </a:p>
              </p:txBody>
            </p:sp>
          </mc:Choice>
          <mc:Fallback xmlns="">
            <p:sp>
              <p:nvSpPr>
                <p:cNvPr id="36" name="PMpxM">
                  <a:extLst>
                    <a:ext uri="{FF2B5EF4-FFF2-40B4-BE49-F238E27FC236}">
                      <a16:creationId xmlns:a16="http://schemas.microsoft.com/office/drawing/2014/main" id="{90CC77BA-83C7-459B-B58F-B2BBCC20D856}"/>
                    </a:ext>
                  </a:extLst>
                </p:cNvPr>
                <p:cNvSpPr>
                  <a:spLocks noRot="1" noChangeAspect="1" noMove="1" noResize="1" noEditPoints="1" noAdjustHandles="1" noChangeArrowheads="1" noChangeShapeType="1" noTextEdit="1"/>
                </p:cNvSpPr>
                <p:nvPr/>
              </p:nvSpPr>
              <p:spPr>
                <a:xfrm>
                  <a:off x="2480791" y="3671999"/>
                  <a:ext cx="1438342" cy="276999"/>
                </a:xfrm>
                <a:prstGeom prst="rect">
                  <a:avLst/>
                </a:prstGeom>
                <a:blipFill>
                  <a:blip r:embed="rId10"/>
                  <a:stretch>
                    <a:fillRect l="-424" t="-2222" b="-35556"/>
                  </a:stretch>
                </a:blipFill>
              </p:spPr>
              <p:txBody>
                <a:bodyPr/>
                <a:lstStyle/>
                <a:p>
                  <a:r>
                    <a:rPr lang="en-US">
                      <a:noFill/>
                    </a:rPr>
                    <a:t> </a:t>
                  </a:r>
                </a:p>
              </p:txBody>
            </p:sp>
          </mc:Fallback>
        </mc:AlternateContent>
      </p:grpSp>
      <p:grpSp>
        <p:nvGrpSpPr>
          <p:cNvPr id="37" name="Group 36">
            <a:extLst>
              <a:ext uri="{FF2B5EF4-FFF2-40B4-BE49-F238E27FC236}">
                <a16:creationId xmlns:a16="http://schemas.microsoft.com/office/drawing/2014/main" id="{B040E640-60C1-4C37-A5A1-7CDB6199FC26}"/>
              </a:ext>
            </a:extLst>
          </p:cNvPr>
          <p:cNvGrpSpPr/>
          <p:nvPr/>
        </p:nvGrpSpPr>
        <p:grpSpPr>
          <a:xfrm>
            <a:off x="1990502" y="4201167"/>
            <a:ext cx="4633943" cy="651162"/>
            <a:chOff x="314101" y="2253501"/>
            <a:chExt cx="4633943" cy="651162"/>
          </a:xfrm>
        </p:grpSpPr>
        <mc:AlternateContent xmlns:mc="http://schemas.openxmlformats.org/markup-compatibility/2006" xmlns:a14="http://schemas.microsoft.com/office/drawing/2010/main">
          <mc:Choice Requires="a14">
            <p:sp>
              <p:nvSpPr>
                <p:cNvPr id="38" name="Scaffold">
                  <a:extLst>
                    <a:ext uri="{FF2B5EF4-FFF2-40B4-BE49-F238E27FC236}">
                      <a16:creationId xmlns:a16="http://schemas.microsoft.com/office/drawing/2014/main" id="{BACFA9E8-DD5B-41B4-A97B-07F2F434602D}"/>
                    </a:ext>
                  </a:extLst>
                </p:cNvPr>
                <p:cNvSpPr/>
                <p:nvPr/>
              </p:nvSpPr>
              <p:spPr>
                <a:xfrm>
                  <a:off x="314101" y="2253501"/>
                  <a:ext cx="4602414" cy="6337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smtClean="0">
                            <a:solidFill>
                              <a:prstClr val="black"/>
                            </a:solidFill>
                            <a:latin typeface="Cambria Math" panose="02040503050406030204" pitchFamily="18" charset="0"/>
                          </a:rPr>
                          <m:t>𝑃</m:t>
                        </m:r>
                        <m:d>
                          <m:dPr>
                            <m:ctrlPr>
                              <a:rPr lang="en-US" sz="1600" i="1">
                                <a:solidFill>
                                  <a:prstClr val="black"/>
                                </a:solidFill>
                                <a:latin typeface="Cambria Math" panose="02040503050406030204" pitchFamily="18" charset="0"/>
                              </a:rPr>
                            </m:ctrlPr>
                          </m:dPr>
                          <m:e>
                            <m:r>
                              <m:rPr>
                                <m:sty m:val="p"/>
                              </m:rPr>
                              <a:rPr lang="en-US" sz="1600">
                                <a:solidFill>
                                  <a:prstClr val="black"/>
                                </a:solidFill>
                                <a:latin typeface="Cambria Math" panose="02040503050406030204" pitchFamily="18" charset="0"/>
                              </a:rPr>
                              <m:t>M</m:t>
                            </m:r>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𝑥</m:t>
                            </m:r>
                          </m:e>
                        </m:d>
                        <m:r>
                          <a:rPr lang="en-US" sz="1600" i="1">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    </m:t>
                        </m:r>
                        <m:f>
                          <m:fPr>
                            <m:ctrlPr>
                              <a:rPr lang="en-US" sz="1600" i="1">
                                <a:latin typeface="Cambria Math" panose="02040503050406030204" pitchFamily="18" charset="0"/>
                              </a:rPr>
                            </m:ctrlPr>
                          </m:fPr>
                          <m:num>
                            <m:r>
                              <a:rPr lang="en-US" i="1" smtClean="0">
                                <a:solidFill>
                                  <a:schemeClr val="bg1"/>
                                </a:solidFill>
                                <a:latin typeface="Cambria Math" panose="02040503050406030204" pitchFamily="18" charset="0"/>
                              </a:rPr>
                              <m:t>𝑁𝑀</m:t>
                            </m:r>
                            <m:r>
                              <a:rPr lang="en-US" i="1" smtClean="0">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𝑤</m:t>
                            </m:r>
                            <m:r>
                              <a:rPr lang="en-US" i="1" smtClean="0">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𝑝</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r>
                                  <a:rPr lang="en-US" i="1">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M</m:t>
                                </m:r>
                              </m:e>
                            </m:d>
                            <m:r>
                              <a:rPr lang="en-US" i="1">
                                <a:solidFill>
                                  <a:schemeClr val="bg1"/>
                                </a:solidFill>
                                <a:latin typeface="Cambria Math" panose="02040503050406030204" pitchFamily="18" charset="0"/>
                              </a:rPr>
                              <m:t>)</m:t>
                            </m:r>
                          </m:num>
                          <m:den>
                            <m:r>
                              <a:rPr lang="en-US" i="1" smtClean="0">
                                <a:solidFill>
                                  <a:schemeClr val="bg1"/>
                                </a:solidFill>
                                <a:latin typeface="Cambria Math" panose="02040503050406030204" pitchFamily="18" charset="0"/>
                              </a:rPr>
                              <m:t>𝑁𝑀</m:t>
                            </m:r>
                            <m:r>
                              <a:rPr lang="en-US" i="1" smtClean="0">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𝑤</m:t>
                            </m:r>
                            <m:r>
                              <a:rPr lang="en-US" i="1" smtClean="0">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𝑝</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r>
                                  <a:rPr lang="en-US" i="1">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M</m:t>
                                </m:r>
                              </m:e>
                            </m:d>
                            <m:r>
                              <a:rPr lang="en-US" i="1">
                                <a:solidFill>
                                  <a:schemeClr val="bg1"/>
                                </a:solidFill>
                                <a:latin typeface="Cambria Math" panose="02040503050406030204" pitchFamily="18" charset="0"/>
                              </a:rPr>
                              <m:t>)</m:t>
                            </m:r>
                            <m:r>
                              <a:rPr lang="en-US" i="1">
                                <a:latin typeface="Cambria Math" panose="02040503050406030204" pitchFamily="18" charset="0"/>
                              </a:rPr>
                              <m:t>+</m:t>
                            </m:r>
                            <m:r>
                              <a:rPr lang="en-US" i="1" smtClean="0">
                                <a:solidFill>
                                  <a:schemeClr val="bg1"/>
                                </a:solidFill>
                                <a:latin typeface="Cambria Math" panose="02040503050406030204" pitchFamily="18" charset="0"/>
                              </a:rPr>
                              <m:t>𝑁</m:t>
                            </m:r>
                            <m:r>
                              <a:rPr lang="en-US" i="1">
                                <a:solidFill>
                                  <a:schemeClr val="bg1"/>
                                </a:solidFill>
                                <a:latin typeface="Cambria Math" panose="02040503050406030204" pitchFamily="18" charset="0"/>
                              </a:rPr>
                              <m:t>𝐹</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𝑤</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𝑝</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r>
                                  <a:rPr lang="en-US" i="1">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F</m:t>
                                </m:r>
                              </m:e>
                            </m:d>
                            <m:r>
                              <a:rPr lang="en-US" i="1">
                                <a:solidFill>
                                  <a:schemeClr val="bg1"/>
                                </a:solidFill>
                                <a:latin typeface="Cambria Math" panose="02040503050406030204" pitchFamily="18" charset="0"/>
                              </a:rPr>
                              <m:t>)</m:t>
                            </m:r>
                          </m:den>
                        </m:f>
                      </m:oMath>
                    </m:oMathPara>
                  </a14:m>
                  <a:endParaRPr lang="en-US" dirty="0"/>
                </a:p>
              </p:txBody>
            </p:sp>
          </mc:Choice>
          <mc:Fallback xmlns="">
            <p:sp>
              <p:nvSpPr>
                <p:cNvPr id="38" name="Scaffold">
                  <a:extLst>
                    <a:ext uri="{FF2B5EF4-FFF2-40B4-BE49-F238E27FC236}">
                      <a16:creationId xmlns:a16="http://schemas.microsoft.com/office/drawing/2014/main" id="{BACFA9E8-DD5B-41B4-A97B-07F2F434602D}"/>
                    </a:ext>
                  </a:extLst>
                </p:cNvPr>
                <p:cNvSpPr>
                  <a:spLocks noRot="1" noChangeAspect="1" noMove="1" noResize="1" noEditPoints="1" noAdjustHandles="1" noChangeArrowheads="1" noChangeShapeType="1" noTextEdit="1"/>
                </p:cNvSpPr>
                <p:nvPr/>
              </p:nvSpPr>
              <p:spPr>
                <a:xfrm>
                  <a:off x="314101" y="2253501"/>
                  <a:ext cx="4602414" cy="63376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CountFfromPDFF">
                  <a:extLst>
                    <a:ext uri="{FF2B5EF4-FFF2-40B4-BE49-F238E27FC236}">
                      <a16:creationId xmlns:a16="http://schemas.microsoft.com/office/drawing/2014/main" id="{D05E4715-B5EA-405B-9C93-88B6D4429797}"/>
                    </a:ext>
                  </a:extLst>
                </p:cNvPr>
                <p:cNvSpPr/>
                <p:nvPr/>
              </p:nvSpPr>
              <p:spPr>
                <a:xfrm>
                  <a:off x="3362546" y="2626848"/>
                  <a:ext cx="1585498" cy="276999"/>
                </a:xfrm>
                <a:prstGeom prst="rect">
                  <a:avLst/>
                </a:prstGeom>
                <a:solidFill>
                  <a:srgbClr val="FF99FF"/>
                </a:solidFill>
              </p:spPr>
              <p:txBody>
                <a:bodyPr wrap="none" lIns="45720" tIns="0" rIns="45720" bIns="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𝑁</m:t>
                        </m:r>
                        <m:r>
                          <a:rPr lang="en-US" b="0" i="1" smtClean="0">
                            <a:latin typeface="Cambria Math" panose="02040503050406030204" pitchFamily="18" charset="0"/>
                          </a:rPr>
                          <m:t>𝐹</m:t>
                        </m:r>
                        <m:r>
                          <a:rPr lang="en-US" i="1">
                            <a:latin typeface="Cambria Math" panose="02040503050406030204" pitchFamily="18" charset="0"/>
                          </a:rPr>
                          <m:t> (</m:t>
                        </m:r>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m:rPr>
                                <m:sty m:val="p"/>
                              </m:rPr>
                              <a:rPr lang="en-US" b="0" i="0" smtClean="0">
                                <a:latin typeface="Cambria Math" panose="02040503050406030204" pitchFamily="18" charset="0"/>
                              </a:rPr>
                              <m:t>F</m:t>
                            </m:r>
                          </m:e>
                        </m:d>
                        <m:r>
                          <a:rPr lang="en-US" i="1">
                            <a:latin typeface="Cambria Math" panose="02040503050406030204" pitchFamily="18" charset="0"/>
                          </a:rPr>
                          <m:t>)</m:t>
                        </m:r>
                      </m:oMath>
                    </m:oMathPara>
                  </a14:m>
                  <a:endParaRPr lang="en-US" dirty="0"/>
                </a:p>
              </p:txBody>
            </p:sp>
          </mc:Choice>
          <mc:Fallback xmlns="">
            <p:sp>
              <p:nvSpPr>
                <p:cNvPr id="39" name="CountFfromPDFF">
                  <a:extLst>
                    <a:ext uri="{FF2B5EF4-FFF2-40B4-BE49-F238E27FC236}">
                      <a16:creationId xmlns:a16="http://schemas.microsoft.com/office/drawing/2014/main" id="{D05E4715-B5EA-405B-9C93-88B6D4429797}"/>
                    </a:ext>
                  </a:extLst>
                </p:cNvPr>
                <p:cNvSpPr>
                  <a:spLocks noRot="1" noChangeAspect="1" noMove="1" noResize="1" noEditPoints="1" noAdjustHandles="1" noChangeArrowheads="1" noChangeShapeType="1" noTextEdit="1"/>
                </p:cNvSpPr>
                <p:nvPr/>
              </p:nvSpPr>
              <p:spPr>
                <a:xfrm>
                  <a:off x="3362546" y="2626848"/>
                  <a:ext cx="1585498" cy="276999"/>
                </a:xfrm>
                <a:prstGeom prst="rect">
                  <a:avLst/>
                </a:prstGeom>
                <a:blipFill>
                  <a:blip r:embed="rId12"/>
                  <a:stretch>
                    <a:fillRect t="-2174" r="-1923"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CountMfromPDFM">
                  <a:extLst>
                    <a:ext uri="{FF2B5EF4-FFF2-40B4-BE49-F238E27FC236}">
                      <a16:creationId xmlns:a16="http://schemas.microsoft.com/office/drawing/2014/main" id="{A6B6791D-2C02-4B83-8940-E8FCB750D015}"/>
                    </a:ext>
                  </a:extLst>
                </p:cNvPr>
                <p:cNvSpPr/>
                <p:nvPr/>
              </p:nvSpPr>
              <p:spPr>
                <a:xfrm>
                  <a:off x="1406179" y="2627664"/>
                  <a:ext cx="1702325" cy="276999"/>
                </a:xfrm>
                <a:prstGeom prst="rect">
                  <a:avLst/>
                </a:prstGeom>
                <a:solidFill>
                  <a:srgbClr val="6699FF"/>
                </a:solidFill>
              </p:spPr>
              <p:txBody>
                <a:bodyPr wrap="square" lIns="45720" tIns="0" rIns="45720" bIns="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𝑁𝑀</m:t>
                        </m:r>
                        <m:r>
                          <a:rPr lang="en-US" i="1">
                            <a:latin typeface="Cambria Math" panose="02040503050406030204" pitchFamily="18" charset="0"/>
                          </a:rPr>
                          <m:t> (</m:t>
                        </m:r>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m:rPr>
                                <m:sty m:val="p"/>
                              </m:rPr>
                              <a:rPr lang="en-US">
                                <a:latin typeface="Cambria Math" panose="02040503050406030204" pitchFamily="18" charset="0"/>
                              </a:rPr>
                              <m:t>M</m:t>
                            </m:r>
                          </m:e>
                        </m:d>
                        <m:r>
                          <a:rPr lang="en-US" i="1">
                            <a:latin typeface="Cambria Math" panose="02040503050406030204" pitchFamily="18" charset="0"/>
                          </a:rPr>
                          <m:t>)</m:t>
                        </m:r>
                      </m:oMath>
                    </m:oMathPara>
                  </a14:m>
                  <a:endParaRPr lang="en-US" dirty="0"/>
                </a:p>
              </p:txBody>
            </p:sp>
          </mc:Choice>
          <mc:Fallback xmlns="">
            <p:sp>
              <p:nvSpPr>
                <p:cNvPr id="40" name="CountMfromPDFM">
                  <a:extLst>
                    <a:ext uri="{FF2B5EF4-FFF2-40B4-BE49-F238E27FC236}">
                      <a16:creationId xmlns:a16="http://schemas.microsoft.com/office/drawing/2014/main" id="{A6B6791D-2C02-4B83-8940-E8FCB750D015}"/>
                    </a:ext>
                  </a:extLst>
                </p:cNvPr>
                <p:cNvSpPr>
                  <a:spLocks noRot="1" noChangeAspect="1" noMove="1" noResize="1" noEditPoints="1" noAdjustHandles="1" noChangeArrowheads="1" noChangeShapeType="1" noTextEdit="1"/>
                </p:cNvSpPr>
                <p:nvPr/>
              </p:nvSpPr>
              <p:spPr>
                <a:xfrm>
                  <a:off x="1406179" y="2627664"/>
                  <a:ext cx="1702325" cy="276999"/>
                </a:xfrm>
                <a:prstGeom prst="rect">
                  <a:avLst/>
                </a:prstGeom>
                <a:blipFill>
                  <a:blip r:embed="rId13"/>
                  <a:stretch>
                    <a:fillRect t="-4444" r="-2151"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CountMfromPDFM">
                  <a:extLst>
                    <a:ext uri="{FF2B5EF4-FFF2-40B4-BE49-F238E27FC236}">
                      <a16:creationId xmlns:a16="http://schemas.microsoft.com/office/drawing/2014/main" id="{74FA42EE-C101-40DE-9AA4-25991BBB0F0A}"/>
                    </a:ext>
                  </a:extLst>
                </p:cNvPr>
                <p:cNvSpPr/>
                <p:nvPr/>
              </p:nvSpPr>
              <p:spPr>
                <a:xfrm>
                  <a:off x="2348799" y="2275373"/>
                  <a:ext cx="1702325" cy="276999"/>
                </a:xfrm>
                <a:prstGeom prst="rect">
                  <a:avLst/>
                </a:prstGeom>
                <a:solidFill>
                  <a:srgbClr val="6699FF"/>
                </a:solidFill>
              </p:spPr>
              <p:txBody>
                <a:bodyPr wrap="square" lIns="45720" tIns="0" rIns="45720" bIns="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𝑁𝑀</m:t>
                        </m:r>
                        <m:r>
                          <a:rPr lang="en-US" i="1">
                            <a:latin typeface="Cambria Math" panose="02040503050406030204" pitchFamily="18" charset="0"/>
                          </a:rPr>
                          <m:t> (</m:t>
                        </m:r>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m:rPr>
                                <m:sty m:val="p"/>
                              </m:rPr>
                              <a:rPr lang="en-US">
                                <a:latin typeface="Cambria Math" panose="02040503050406030204" pitchFamily="18" charset="0"/>
                              </a:rPr>
                              <m:t>M</m:t>
                            </m:r>
                          </m:e>
                        </m:d>
                        <m:r>
                          <a:rPr lang="en-US" i="1">
                            <a:latin typeface="Cambria Math" panose="02040503050406030204" pitchFamily="18" charset="0"/>
                          </a:rPr>
                          <m:t>)</m:t>
                        </m:r>
                      </m:oMath>
                    </m:oMathPara>
                  </a14:m>
                  <a:endParaRPr lang="en-US" dirty="0"/>
                </a:p>
              </p:txBody>
            </p:sp>
          </mc:Choice>
          <mc:Fallback xmlns="">
            <p:sp>
              <p:nvSpPr>
                <p:cNvPr id="41" name="CountMfromPDFM">
                  <a:extLst>
                    <a:ext uri="{FF2B5EF4-FFF2-40B4-BE49-F238E27FC236}">
                      <a16:creationId xmlns:a16="http://schemas.microsoft.com/office/drawing/2014/main" id="{74FA42EE-C101-40DE-9AA4-25991BBB0F0A}"/>
                    </a:ext>
                  </a:extLst>
                </p:cNvPr>
                <p:cNvSpPr>
                  <a:spLocks noRot="1" noChangeAspect="1" noMove="1" noResize="1" noEditPoints="1" noAdjustHandles="1" noChangeArrowheads="1" noChangeShapeType="1" noTextEdit="1"/>
                </p:cNvSpPr>
                <p:nvPr/>
              </p:nvSpPr>
              <p:spPr>
                <a:xfrm>
                  <a:off x="2348799" y="2275373"/>
                  <a:ext cx="1702325" cy="276999"/>
                </a:xfrm>
                <a:prstGeom prst="rect">
                  <a:avLst/>
                </a:prstGeom>
                <a:blipFill>
                  <a:blip r:embed="rId14"/>
                  <a:stretch>
                    <a:fillRect t="-2222" r="-2143" b="-35556"/>
                  </a:stretch>
                </a:blipFill>
              </p:spPr>
              <p:txBody>
                <a:bodyPr/>
                <a:lstStyle/>
                <a:p>
                  <a:r>
                    <a:rPr lang="en-US">
                      <a:noFill/>
                    </a:rPr>
                    <a:t> </a:t>
                  </a:r>
                </a:p>
              </p:txBody>
            </p:sp>
          </mc:Fallback>
        </mc:AlternateContent>
      </p:grpSp>
    </p:spTree>
    <p:extLst>
      <p:ext uri="{BB962C8B-B14F-4D97-AF65-F5344CB8AC3E}">
        <p14:creationId xmlns:p14="http://schemas.microsoft.com/office/powerpoint/2010/main" val="52991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354882" y="465937"/>
                <a:ext cx="8341249" cy="5755422"/>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marL="4572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Bayes theorem can be used to answer the question “Given that an individual’s height is </a:t>
                </a:r>
                <a14:m>
                  <m:oMath xmlns:m="http://schemas.openxmlformats.org/officeDocument/2006/math">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what is the probability that the individual is female?” Recall that this is called the posterior probability</a:t>
                </a:r>
              </a:p>
              <a:p>
                <a:pPr marL="4572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lvl="2" indent="-457200" defTabSz="914400">
                  <a:spcAft>
                    <a:spcPts val="800"/>
                  </a:spcAft>
                  <a:buFont typeface="Arial" panose="020B0604020202020204" pitchFamily="34" charset="0"/>
                  <a:buChar char="•"/>
                  <a:defRPr/>
                </a:pPr>
                <a:r>
                  <a:rPr lang="en-US" sz="1600" dirty="0">
                    <a:solidFill>
                      <a:prstClr val="black"/>
                    </a:solidFill>
                    <a:latin typeface="Calibri" panose="020F0502020204030204"/>
                  </a:rPr>
                  <a:t>The numerator boils down to a number proportional to “How many members of class </a:t>
                </a:r>
                <a14:m>
                  <m:oMath xmlns:m="http://schemas.openxmlformats.org/officeDocument/2006/math">
                    <m:r>
                      <a:rPr lang="en-US" sz="1600">
                        <a:solidFill>
                          <a:prstClr val="black"/>
                        </a:solidFill>
                        <a:latin typeface="Cambria Math" panose="02040503050406030204" pitchFamily="18" charset="0"/>
                      </a:rPr>
                      <m:t>𝐹</m:t>
                    </m:r>
                  </m:oMath>
                </a14:m>
                <a:r>
                  <a:rPr lang="en-US" sz="1600" dirty="0">
                    <a:solidFill>
                      <a:prstClr val="black"/>
                    </a:solidFill>
                    <a:latin typeface="Calibri" panose="020F0502020204030204"/>
                  </a:rPr>
                  <a:t> have a feature value near </a:t>
                </a:r>
                <a14:m>
                  <m:oMath xmlns:m="http://schemas.openxmlformats.org/officeDocument/2006/math">
                    <m:r>
                      <a:rPr lang="en-US" sz="1600">
                        <a:solidFill>
                          <a:prstClr val="black"/>
                        </a:solidFill>
                        <a:latin typeface="Cambria Math" panose="02040503050406030204" pitchFamily="18" charset="0"/>
                      </a:rPr>
                      <m:t>𝑥</m:t>
                    </m:r>
                  </m:oMath>
                </a14:m>
                <a:r>
                  <a:rPr lang="en-US" sz="1600" dirty="0">
                    <a:solidFill>
                      <a:prstClr val="black"/>
                    </a:solidFill>
                    <a:latin typeface="Calibri" panose="020F0502020204030204"/>
                  </a:rPr>
                  <a:t>?” The denominator boils down to a number proportional to “How many members of the entire data-set have a feature value near </a:t>
                </a:r>
                <a14:m>
                  <m:oMath xmlns:m="http://schemas.openxmlformats.org/officeDocument/2006/math">
                    <m:r>
                      <a:rPr lang="en-US" sz="1600">
                        <a:solidFill>
                          <a:prstClr val="black"/>
                        </a:solidFill>
                        <a:latin typeface="Cambria Math" panose="02040503050406030204" pitchFamily="18" charset="0"/>
                      </a:rPr>
                      <m:t>𝑥</m:t>
                    </m:r>
                  </m:oMath>
                </a14:m>
                <a:r>
                  <a:rPr lang="en-US" sz="1600" dirty="0">
                    <a:solidFill>
                      <a:prstClr val="black"/>
                    </a:solidFill>
                    <a:latin typeface="Calibri" panose="020F0502020204030204"/>
                  </a:rPr>
                  <a:t>?” </a:t>
                </a:r>
              </a:p>
              <a:p>
                <a:pPr marL="457200" marR="0" lvl="2" indent="-45720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prevalence terms </a:t>
                </a:r>
                <a14:m>
                  <m:oMath xmlns:m="http://schemas.openxmlformats.org/officeDocument/2006/math">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𝑃</m:t>
                    </m:r>
                    <m:d>
                      <m:dPr>
                        <m:ctrlP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ctrlPr>
                      </m:dPr>
                      <m:e>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𝐹</m:t>
                        </m:r>
                      </m:e>
                    </m:d>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and </a:t>
                </a:r>
                <a14:m>
                  <m:oMath xmlns:m="http://schemas.openxmlformats.org/officeDocument/2006/math">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𝑃</m:t>
                    </m:r>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m:t>
                    </m:r>
                    <m:r>
                      <a:rPr kumimoji="0" lang="en-US" sz="16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𝑀</m:t>
                    </m:r>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are easily found from counts of the total number of F and M in the training set</a:t>
                </a:r>
              </a:p>
              <a:p>
                <a:pPr marL="457200" marR="0" lvl="1" indent="-45720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class conditional terms </a:t>
                </a:r>
                <a14:m>
                  <m:oMath xmlns:m="http://schemas.openxmlformats.org/officeDocument/2006/math">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𝑝</m:t>
                    </m:r>
                    <m:d>
                      <m:dPr>
                        <m:ctrlP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ctrlPr>
                      </m:dPr>
                      <m:e>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𝑥</m:t>
                        </m:r>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m:t>
                        </m:r>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𝐹</m:t>
                        </m:r>
                      </m:e>
                    </m:d>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 </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and </a:t>
                </a:r>
                <a14:m>
                  <m:oMath xmlns:m="http://schemas.openxmlformats.org/officeDocument/2006/math">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𝑝</m:t>
                    </m:r>
                    <m:d>
                      <m:dPr>
                        <m:ctrlP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ctrlPr>
                      </m:dPr>
                      <m:e>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𝑥</m:t>
                        </m:r>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m:t>
                        </m:r>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𝑀</m:t>
                        </m:r>
                      </m:e>
                    </m:d>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 </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can be found using normalized histograms constructed from training data. Or, if the distributions happen to be normal (Gaussian), </a:t>
                </a:r>
                <a14:m>
                  <m:oMath xmlns:m="http://schemas.openxmlformats.org/officeDocument/2006/math">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𝑝</m:t>
                    </m:r>
                    <m:d>
                      <m:dPr>
                        <m:ctrlP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ctrlPr>
                      </m:dPr>
                      <m:e>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𝑥</m:t>
                        </m:r>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m:t>
                        </m:r>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𝐹</m:t>
                        </m:r>
                      </m:e>
                    </m:d>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 </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and </a:t>
                </a:r>
                <a14:m>
                  <m:oMath xmlns:m="http://schemas.openxmlformats.org/officeDocument/2006/math">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𝑝</m:t>
                    </m:r>
                    <m:d>
                      <m:dPr>
                        <m:ctrlP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ctrlPr>
                      </m:dPr>
                      <m:e>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𝑥</m:t>
                        </m:r>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m:t>
                        </m:r>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𝑀</m:t>
                        </m:r>
                      </m:e>
                    </m:d>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 </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are found using formulas containing means and standard deviations of samples from the classes taken separately</a:t>
                </a:r>
              </a:p>
              <a:p>
                <a:pPr lvl="1" indent="-457200" defTabSz="914400">
                  <a:spcAft>
                    <a:spcPts val="800"/>
                  </a:spcAft>
                  <a:buFont typeface="Arial" panose="020B0604020202020204" pitchFamily="34" charset="0"/>
                  <a:buChar char="•"/>
                  <a:defRPr/>
                </a:pPr>
                <a:r>
                  <a:rPr kumimoji="0" lang="en-US" sz="16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Classification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is done by computing</a:t>
                </a:r>
                <a:r>
                  <a:rPr kumimoji="0" lang="en-US" sz="1600" b="0" i="0" u="none" strike="noStrike" kern="1200" cap="none" spc="0" normalizeH="0" noProof="0" dirty="0">
                    <a:ln>
                      <a:noFill/>
                    </a:ln>
                    <a:solidFill>
                      <a:prstClr val="black"/>
                    </a:solidFill>
                    <a:effectLst/>
                    <a:uLnTx/>
                    <a:uFillTx/>
                    <a:latin typeface="Calibri" panose="020F0502020204030204"/>
                    <a:ea typeface="+mn-ea"/>
                    <a:cs typeface="+mn-cs"/>
                  </a:rPr>
                  <a:t> and comparing the posteriors </a:t>
                </a:r>
                <a14:m>
                  <m:oMath xmlns:m="http://schemas.openxmlformats.org/officeDocument/2006/math">
                    <m:r>
                      <a:rPr lang="en-US" sz="1600" i="1" kern="0">
                        <a:solidFill>
                          <a:srgbClr val="FF0000"/>
                        </a:solidFill>
                        <a:latin typeface="Cambria Math" panose="02040503050406030204" pitchFamily="18" charset="0"/>
                      </a:rPr>
                      <m:t>𝑃</m:t>
                    </m:r>
                    <m:d>
                      <m:dPr>
                        <m:ctrlPr>
                          <a:rPr lang="en-US" sz="1600" i="1" kern="0">
                            <a:solidFill>
                              <a:srgbClr val="FF0000"/>
                            </a:solidFill>
                            <a:latin typeface="Cambria Math" panose="02040503050406030204" pitchFamily="18" charset="0"/>
                          </a:rPr>
                        </m:ctrlPr>
                      </m:dPr>
                      <m:e>
                        <m:r>
                          <a:rPr lang="en-US" sz="1600" i="1" kern="0">
                            <a:solidFill>
                              <a:srgbClr val="FF0000"/>
                            </a:solidFill>
                            <a:latin typeface="Cambria Math" panose="02040503050406030204" pitchFamily="18" charset="0"/>
                          </a:rPr>
                          <m:t>𝐹</m:t>
                        </m:r>
                        <m:r>
                          <a:rPr lang="en-US" sz="1600" i="1" kern="0">
                            <a:solidFill>
                              <a:srgbClr val="FF0000"/>
                            </a:solidFill>
                            <a:latin typeface="Cambria Math" panose="02040503050406030204" pitchFamily="18" charset="0"/>
                          </a:rPr>
                          <m:t>|</m:t>
                        </m:r>
                        <m:r>
                          <a:rPr lang="en-US" sz="1600" i="1" kern="0">
                            <a:solidFill>
                              <a:srgbClr val="FF0000"/>
                            </a:solidFill>
                            <a:latin typeface="Cambria Math" panose="02040503050406030204" pitchFamily="18" charset="0"/>
                          </a:rPr>
                          <m:t>𝑥</m:t>
                        </m:r>
                      </m:e>
                    </m:d>
                    <m:r>
                      <a:rPr lang="en-US" sz="1600" i="1" kern="0">
                        <a:solidFill>
                          <a:srgbClr val="FF0000"/>
                        </a:solidFill>
                        <a:latin typeface="Cambria Math" panose="02040503050406030204" pitchFamily="18" charset="0"/>
                      </a:rPr>
                      <m:t> </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and </a:t>
                </a:r>
                <a14:m>
                  <m:oMath xmlns:m="http://schemas.openxmlformats.org/officeDocument/2006/math">
                    <m:r>
                      <a:rPr lang="en-US" sz="1600" i="1" kern="0">
                        <a:solidFill>
                          <a:srgbClr val="FF0000"/>
                        </a:solidFill>
                        <a:latin typeface="Cambria Math" panose="02040503050406030204" pitchFamily="18" charset="0"/>
                      </a:rPr>
                      <m:t>𝑃</m:t>
                    </m:r>
                    <m:d>
                      <m:dPr>
                        <m:ctrlPr>
                          <a:rPr lang="en-US" sz="1600" i="1" kern="0">
                            <a:solidFill>
                              <a:srgbClr val="FF0000"/>
                            </a:solidFill>
                            <a:latin typeface="Cambria Math" panose="02040503050406030204" pitchFamily="18" charset="0"/>
                          </a:rPr>
                        </m:ctrlPr>
                      </m:dPr>
                      <m:e>
                        <m:r>
                          <a:rPr lang="en-US" sz="1600" b="0" i="1" kern="0" smtClean="0">
                            <a:solidFill>
                              <a:srgbClr val="FF0000"/>
                            </a:solidFill>
                            <a:latin typeface="Cambria Math" panose="02040503050406030204" pitchFamily="18" charset="0"/>
                          </a:rPr>
                          <m:t>𝑀</m:t>
                        </m:r>
                        <m:r>
                          <a:rPr lang="en-US" sz="1600" i="1" kern="0">
                            <a:solidFill>
                              <a:srgbClr val="FF0000"/>
                            </a:solidFill>
                            <a:latin typeface="Cambria Math" panose="02040503050406030204" pitchFamily="18" charset="0"/>
                          </a:rPr>
                          <m:t>|</m:t>
                        </m:r>
                        <m:r>
                          <a:rPr lang="en-US" sz="1600" i="1" kern="0">
                            <a:solidFill>
                              <a:srgbClr val="FF0000"/>
                            </a:solidFill>
                            <a:latin typeface="Cambria Math" panose="02040503050406030204" pitchFamily="18" charset="0"/>
                          </a:rPr>
                          <m:t>𝑥</m:t>
                        </m:r>
                      </m:e>
                    </m:d>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354882" y="465937"/>
                <a:ext cx="8341249" cy="5755422"/>
              </a:xfrm>
              <a:prstGeom prst="rect">
                <a:avLst/>
              </a:prstGeom>
              <a:blipFill>
                <a:blip r:embed="rId2"/>
                <a:stretch>
                  <a:fillRect l="-292" t="-317" r="-365" b="-317"/>
                </a:stretch>
              </a:blipFill>
            </p:spPr>
            <p:txBody>
              <a:bodyPr/>
              <a:lstStyle/>
              <a:p>
                <a:r>
                  <a:rPr lang="en-US">
                    <a:noFill/>
                  </a:rPr>
                  <a:t> </a:t>
                </a:r>
              </a:p>
            </p:txBody>
          </p:sp>
        </mc:Fallback>
      </mc:AlternateContent>
      <p:grpSp>
        <p:nvGrpSpPr>
          <p:cNvPr id="67" name="Group 66">
            <a:extLst>
              <a:ext uri="{FF2B5EF4-FFF2-40B4-BE49-F238E27FC236}">
                <a16:creationId xmlns:a16="http://schemas.microsoft.com/office/drawing/2014/main" id="{C51FE4C2-65CA-4CCF-BA5B-4ACD68833411}"/>
              </a:ext>
            </a:extLst>
          </p:cNvPr>
          <p:cNvGrpSpPr/>
          <p:nvPr/>
        </p:nvGrpSpPr>
        <p:grpSpPr>
          <a:xfrm>
            <a:off x="3654287" y="1353245"/>
            <a:ext cx="3827652" cy="1011901"/>
            <a:chOff x="8011250" y="2242702"/>
            <a:chExt cx="3827652" cy="1011901"/>
          </a:xfrm>
          <a:solidFill>
            <a:sysClr val="window" lastClr="FFFFFF"/>
          </a:solidFill>
        </p:grpSpPr>
        <p:grpSp>
          <p:nvGrpSpPr>
            <p:cNvPr id="68" name="Group 67">
              <a:extLst>
                <a:ext uri="{FF2B5EF4-FFF2-40B4-BE49-F238E27FC236}">
                  <a16:creationId xmlns:a16="http://schemas.microsoft.com/office/drawing/2014/main" id="{68B0B2EB-4E35-4651-B8DF-2CCA1B2A2F7B}"/>
                </a:ext>
              </a:extLst>
            </p:cNvPr>
            <p:cNvGrpSpPr/>
            <p:nvPr/>
          </p:nvGrpSpPr>
          <p:grpSpPr>
            <a:xfrm>
              <a:off x="8011250" y="2242702"/>
              <a:ext cx="3827652" cy="1011901"/>
              <a:chOff x="4991001" y="3719266"/>
              <a:chExt cx="3827652" cy="1011901"/>
            </a:xfrm>
            <a:grpFill/>
          </p:grpSpPr>
          <p:grpSp>
            <p:nvGrpSpPr>
              <p:cNvPr id="72" name="Group 71">
                <a:extLst>
                  <a:ext uri="{FF2B5EF4-FFF2-40B4-BE49-F238E27FC236}">
                    <a16:creationId xmlns:a16="http://schemas.microsoft.com/office/drawing/2014/main" id="{69FFE923-6449-43C4-877A-BB0DB8F50F48}"/>
                  </a:ext>
                </a:extLst>
              </p:cNvPr>
              <p:cNvGrpSpPr/>
              <p:nvPr/>
            </p:nvGrpSpPr>
            <p:grpSpPr>
              <a:xfrm>
                <a:off x="5991050" y="3719266"/>
                <a:ext cx="1633685" cy="417694"/>
                <a:chOff x="1805912" y="5122460"/>
                <a:chExt cx="1633685" cy="417694"/>
              </a:xfrm>
              <a:grpFill/>
            </p:grpSpPr>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51836BBF-4F85-449D-9405-88379FC22806}"/>
                        </a:ext>
                      </a:extLst>
                    </p:cNvPr>
                    <p:cNvSpPr/>
                    <p:nvPr/>
                  </p:nvSpPr>
                  <p:spPr>
                    <a:xfrm>
                      <a:off x="1805912" y="5140044"/>
                      <a:ext cx="786049" cy="400110"/>
                    </a:xfrm>
                    <a:prstGeom prst="rect">
                      <a:avLst/>
                    </a:prstGeom>
                    <a:grp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𝑃</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𝐹</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oMath>
                        </m:oMathPara>
                      </a14:m>
                      <a:endParaRPr kumimoji="0" lang="en-US" sz="1800" b="0" i="0" u="none" strike="noStrike" kern="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80" name="Rectangle 79">
                      <a:extLst>
                        <a:ext uri="{FF2B5EF4-FFF2-40B4-BE49-F238E27FC236}">
                          <a16:creationId xmlns:a16="http://schemas.microsoft.com/office/drawing/2014/main" id="{51836BBF-4F85-449D-9405-88379FC22806}"/>
                        </a:ext>
                      </a:extLst>
                    </p:cNvPr>
                    <p:cNvSpPr>
                      <a:spLocks noRot="1" noChangeAspect="1" noMove="1" noResize="1" noEditPoints="1" noAdjustHandles="1" noChangeArrowheads="1" noChangeShapeType="1" noTextEdit="1"/>
                    </p:cNvSpPr>
                    <p:nvPr/>
                  </p:nvSpPr>
                  <p:spPr>
                    <a:xfrm>
                      <a:off x="1805912" y="5140044"/>
                      <a:ext cx="786049" cy="400110"/>
                    </a:xfrm>
                    <a:prstGeom prst="rect">
                      <a:avLst/>
                    </a:prstGeom>
                    <a:blipFill>
                      <a:blip r:embed="rId3"/>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83735190-0041-4DE6-9035-CA024DBB1C7F}"/>
                        </a:ext>
                      </a:extLst>
                    </p:cNvPr>
                    <p:cNvSpPr/>
                    <p:nvPr/>
                  </p:nvSpPr>
                  <p:spPr>
                    <a:xfrm>
                      <a:off x="2445671" y="5122460"/>
                      <a:ext cx="993926" cy="400110"/>
                    </a:xfrm>
                    <a:prstGeom prst="rect">
                      <a:avLst/>
                    </a:prstGeom>
                    <a:grp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𝑝</m:t>
                            </m:r>
                            <m:d>
                              <m:dPr>
                                <m:ctrlP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ctrlPr>
                              </m:dPr>
                              <m:e>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𝑥</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𝐹</m:t>
                                </m:r>
                              </m:e>
                            </m:d>
                          </m:oMath>
                        </m:oMathPara>
                      </a14:m>
                      <a:endParaRPr kumimoji="0" lang="en-US" sz="1800" b="0" i="0" u="none" strike="noStrike" kern="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81" name="Rectangle 80">
                      <a:extLst>
                        <a:ext uri="{FF2B5EF4-FFF2-40B4-BE49-F238E27FC236}">
                          <a16:creationId xmlns:a16="http://schemas.microsoft.com/office/drawing/2014/main" id="{83735190-0041-4DE6-9035-CA024DBB1C7F}"/>
                        </a:ext>
                      </a:extLst>
                    </p:cNvPr>
                    <p:cNvSpPr>
                      <a:spLocks noRot="1" noChangeAspect="1" noMove="1" noResize="1" noEditPoints="1" noAdjustHandles="1" noChangeArrowheads="1" noChangeShapeType="1" noTextEdit="1"/>
                    </p:cNvSpPr>
                    <p:nvPr/>
                  </p:nvSpPr>
                  <p:spPr>
                    <a:xfrm>
                      <a:off x="2445671" y="5122460"/>
                      <a:ext cx="993926" cy="400110"/>
                    </a:xfrm>
                    <a:prstGeom prst="rect">
                      <a:avLst/>
                    </a:prstGeom>
                    <a:blipFill>
                      <a:blip r:embed="rId4"/>
                      <a:stretch>
                        <a:fillRect b="-13636"/>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BD64A91D-CC24-4697-8A05-8DEA6D5A3CC5}"/>
                  </a:ext>
                </a:extLst>
              </p:cNvPr>
              <p:cNvGrpSpPr/>
              <p:nvPr/>
            </p:nvGrpSpPr>
            <p:grpSpPr>
              <a:xfrm>
                <a:off x="4991001" y="4295889"/>
                <a:ext cx="3827652" cy="435278"/>
                <a:chOff x="4744610" y="5216534"/>
                <a:chExt cx="3827652" cy="435278"/>
              </a:xfrm>
              <a:grpFill/>
            </p:grpSpPr>
            <p:grpSp>
              <p:nvGrpSpPr>
                <p:cNvPr id="74" name="Group 73">
                  <a:extLst>
                    <a:ext uri="{FF2B5EF4-FFF2-40B4-BE49-F238E27FC236}">
                      <a16:creationId xmlns:a16="http://schemas.microsoft.com/office/drawing/2014/main" id="{9345550E-DFD9-48CE-8280-2EAD18DBFC4D}"/>
                    </a:ext>
                  </a:extLst>
                </p:cNvPr>
                <p:cNvGrpSpPr/>
                <p:nvPr/>
              </p:nvGrpSpPr>
              <p:grpSpPr>
                <a:xfrm>
                  <a:off x="6881381" y="5234118"/>
                  <a:ext cx="1690881" cy="417694"/>
                  <a:chOff x="1582967" y="5169115"/>
                  <a:chExt cx="1690881" cy="417694"/>
                </a:xfrm>
                <a:grpFill/>
              </p:grpSpPr>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DD5F7E98-2BEE-475F-ACD0-D601E4979306}"/>
                          </a:ext>
                        </a:extLst>
                      </p:cNvPr>
                      <p:cNvSpPr/>
                      <p:nvPr/>
                    </p:nvSpPr>
                    <p:spPr>
                      <a:xfrm>
                        <a:off x="2222726" y="5169115"/>
                        <a:ext cx="1051122" cy="400110"/>
                      </a:xfrm>
                      <a:prstGeom prst="rect">
                        <a:avLst/>
                      </a:prstGeom>
                      <a:grp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𝑝</m:t>
                              </m:r>
                              <m:d>
                                <m:dPr>
                                  <m:ctrlP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ctrlPr>
                                </m:dPr>
                                <m:e>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𝑥</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𝑀</m:t>
                                  </m:r>
                                </m:e>
                              </m:d>
                            </m:oMath>
                          </m:oMathPara>
                        </a14:m>
                        <a:endParaRPr kumimoji="0" lang="en-US" sz="1800" b="0" i="0" u="none" strike="noStrike" kern="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78" name="Rectangle 77">
                        <a:extLst>
                          <a:ext uri="{FF2B5EF4-FFF2-40B4-BE49-F238E27FC236}">
                            <a16:creationId xmlns:a16="http://schemas.microsoft.com/office/drawing/2014/main" id="{DD5F7E98-2BEE-475F-ACD0-D601E4979306}"/>
                          </a:ext>
                        </a:extLst>
                      </p:cNvPr>
                      <p:cNvSpPr>
                        <a:spLocks noRot="1" noChangeAspect="1" noMove="1" noResize="1" noEditPoints="1" noAdjustHandles="1" noChangeArrowheads="1" noChangeShapeType="1" noTextEdit="1"/>
                      </p:cNvSpPr>
                      <p:nvPr/>
                    </p:nvSpPr>
                    <p:spPr>
                      <a:xfrm>
                        <a:off x="2222726" y="5169115"/>
                        <a:ext cx="1051122" cy="400110"/>
                      </a:xfrm>
                      <a:prstGeom prst="rect">
                        <a:avLst/>
                      </a:prstGeom>
                      <a:blipFill>
                        <a:blip r:embed="rId5"/>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B4F6DAF3-97EB-4E73-92E3-09F1ED5117D6}"/>
                          </a:ext>
                        </a:extLst>
                      </p:cNvPr>
                      <p:cNvSpPr/>
                      <p:nvPr/>
                    </p:nvSpPr>
                    <p:spPr>
                      <a:xfrm>
                        <a:off x="1582967" y="5186699"/>
                        <a:ext cx="750910" cy="400110"/>
                      </a:xfrm>
                      <a:prstGeom prst="rect">
                        <a:avLst/>
                      </a:prstGeom>
                      <a:grpFill/>
                    </p:spPr>
                    <p:txBody>
                      <a:bodyPr wrap="none"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𝑃</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𝑀</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oMath>
                          </m:oMathPara>
                        </a14:m>
                        <a:endParaRPr kumimoji="0" lang="en-US" sz="1800" b="0" i="0" u="none" strike="noStrike" kern="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79" name="Rectangle 78">
                        <a:extLst>
                          <a:ext uri="{FF2B5EF4-FFF2-40B4-BE49-F238E27FC236}">
                            <a16:creationId xmlns:a16="http://schemas.microsoft.com/office/drawing/2014/main" id="{B4F6DAF3-97EB-4E73-92E3-09F1ED5117D6}"/>
                          </a:ext>
                        </a:extLst>
                      </p:cNvPr>
                      <p:cNvSpPr>
                        <a:spLocks noRot="1" noChangeAspect="1" noMove="1" noResize="1" noEditPoints="1" noAdjustHandles="1" noChangeArrowheads="1" noChangeShapeType="1" noTextEdit="1"/>
                      </p:cNvSpPr>
                      <p:nvPr/>
                    </p:nvSpPr>
                    <p:spPr>
                      <a:xfrm>
                        <a:off x="1582967" y="5186699"/>
                        <a:ext cx="750910" cy="400110"/>
                      </a:xfrm>
                      <a:prstGeom prst="rect">
                        <a:avLst/>
                      </a:prstGeom>
                      <a:blipFill>
                        <a:blip r:embed="rId6"/>
                        <a:stretch>
                          <a:fillRect r="-12195" b="-15152"/>
                        </a:stretch>
                      </a:blipFill>
                    </p:spPr>
                    <p:txBody>
                      <a:bodyPr/>
                      <a:lstStyle/>
                      <a:p>
                        <a:r>
                          <a:rPr lang="en-US">
                            <a:noFill/>
                          </a:rPr>
                          <a:t> </a:t>
                        </a:r>
                      </a:p>
                    </p:txBody>
                  </p:sp>
                </mc:Fallback>
              </mc:AlternateContent>
            </p:grpSp>
            <p:grpSp>
              <p:nvGrpSpPr>
                <p:cNvPr id="75" name="Group 74">
                  <a:extLst>
                    <a:ext uri="{FF2B5EF4-FFF2-40B4-BE49-F238E27FC236}">
                      <a16:creationId xmlns:a16="http://schemas.microsoft.com/office/drawing/2014/main" id="{94F2B218-146D-4212-8E8A-321868B3F423}"/>
                    </a:ext>
                  </a:extLst>
                </p:cNvPr>
                <p:cNvGrpSpPr/>
                <p:nvPr/>
              </p:nvGrpSpPr>
              <p:grpSpPr>
                <a:xfrm>
                  <a:off x="4744610" y="5216534"/>
                  <a:ext cx="1644297" cy="417694"/>
                  <a:chOff x="1582967" y="5169115"/>
                  <a:chExt cx="1644297" cy="417694"/>
                </a:xfrm>
                <a:grpFill/>
              </p:grpSpPr>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A45BB738-C3AC-44EA-8064-F3E52E06FFEE}"/>
                          </a:ext>
                        </a:extLst>
                      </p:cNvPr>
                      <p:cNvSpPr/>
                      <p:nvPr/>
                    </p:nvSpPr>
                    <p:spPr>
                      <a:xfrm>
                        <a:off x="1582967" y="5186699"/>
                        <a:ext cx="786049" cy="400110"/>
                      </a:xfrm>
                      <a:prstGeom prst="rect">
                        <a:avLst/>
                      </a:prstGeom>
                      <a:grp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𝑃</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𝐹</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oMath>
                          </m:oMathPara>
                        </a14:m>
                        <a:endParaRPr kumimoji="0" lang="en-US" sz="1800" b="0" i="0" u="none" strike="noStrike" kern="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76" name="Rectangle 75">
                        <a:extLst>
                          <a:ext uri="{FF2B5EF4-FFF2-40B4-BE49-F238E27FC236}">
                            <a16:creationId xmlns:a16="http://schemas.microsoft.com/office/drawing/2014/main" id="{A45BB738-C3AC-44EA-8064-F3E52E06FFEE}"/>
                          </a:ext>
                        </a:extLst>
                      </p:cNvPr>
                      <p:cNvSpPr>
                        <a:spLocks noRot="1" noChangeAspect="1" noMove="1" noResize="1" noEditPoints="1" noAdjustHandles="1" noChangeArrowheads="1" noChangeShapeType="1" noTextEdit="1"/>
                      </p:cNvSpPr>
                      <p:nvPr/>
                    </p:nvSpPr>
                    <p:spPr>
                      <a:xfrm>
                        <a:off x="1582967" y="5186699"/>
                        <a:ext cx="786049" cy="400110"/>
                      </a:xfrm>
                      <a:prstGeom prst="rect">
                        <a:avLst/>
                      </a:prstGeom>
                      <a:blipFill>
                        <a:blip r:embed="rId7"/>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7C971DD9-24BF-46FA-9D6D-DE273FAA846D}"/>
                          </a:ext>
                        </a:extLst>
                      </p:cNvPr>
                      <p:cNvSpPr/>
                      <p:nvPr/>
                    </p:nvSpPr>
                    <p:spPr>
                      <a:xfrm>
                        <a:off x="2233338" y="5169115"/>
                        <a:ext cx="993926" cy="400110"/>
                      </a:xfrm>
                      <a:prstGeom prst="rect">
                        <a:avLst/>
                      </a:prstGeom>
                      <a:grp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𝑝</m:t>
                              </m:r>
                              <m:d>
                                <m:dPr>
                                  <m:ctrlP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ctrlPr>
                                </m:dPr>
                                <m:e>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𝑥</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𝐹</m:t>
                                  </m:r>
                                </m:e>
                              </m:d>
                            </m:oMath>
                          </m:oMathPara>
                        </a14:m>
                        <a:endParaRPr kumimoji="0" lang="en-US" sz="1800" b="0" i="0" u="none" strike="noStrike" kern="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77" name="Rectangle 76">
                        <a:extLst>
                          <a:ext uri="{FF2B5EF4-FFF2-40B4-BE49-F238E27FC236}">
                            <a16:creationId xmlns:a16="http://schemas.microsoft.com/office/drawing/2014/main" id="{7C971DD9-24BF-46FA-9D6D-DE273FAA846D}"/>
                          </a:ext>
                        </a:extLst>
                      </p:cNvPr>
                      <p:cNvSpPr>
                        <a:spLocks noRot="1" noChangeAspect="1" noMove="1" noResize="1" noEditPoints="1" noAdjustHandles="1" noChangeArrowheads="1" noChangeShapeType="1" noTextEdit="1"/>
                      </p:cNvSpPr>
                      <p:nvPr/>
                    </p:nvSpPr>
                    <p:spPr>
                      <a:xfrm>
                        <a:off x="2233338" y="5169115"/>
                        <a:ext cx="993926" cy="400110"/>
                      </a:xfrm>
                      <a:prstGeom prst="rect">
                        <a:avLst/>
                      </a:prstGeom>
                      <a:blipFill>
                        <a:blip r:embed="rId8"/>
                        <a:stretch>
                          <a:fillRect b="-15385"/>
                        </a:stretch>
                      </a:blipFill>
                    </p:spPr>
                    <p:txBody>
                      <a:bodyPr/>
                      <a:lstStyle/>
                      <a:p>
                        <a:r>
                          <a:rPr lang="en-US">
                            <a:noFill/>
                          </a:rPr>
                          <a:t> </a:t>
                        </a:r>
                      </a:p>
                    </p:txBody>
                  </p:sp>
                </mc:Fallback>
              </mc:AlternateContent>
            </p:grpSp>
          </p:grpSp>
        </p:grpSp>
        <p:grpSp>
          <p:nvGrpSpPr>
            <p:cNvPr id="69" name="Group 68">
              <a:extLst>
                <a:ext uri="{FF2B5EF4-FFF2-40B4-BE49-F238E27FC236}">
                  <a16:creationId xmlns:a16="http://schemas.microsoft.com/office/drawing/2014/main" id="{926AC9B7-7789-42E1-8D73-61656AB68895}"/>
                </a:ext>
              </a:extLst>
            </p:cNvPr>
            <p:cNvGrpSpPr/>
            <p:nvPr/>
          </p:nvGrpSpPr>
          <p:grpSpPr>
            <a:xfrm>
              <a:off x="8056151" y="2725825"/>
              <a:ext cx="3660500" cy="510226"/>
              <a:chOff x="850764" y="4189477"/>
              <a:chExt cx="3660500" cy="510226"/>
            </a:xfrm>
            <a:grpFill/>
          </p:grpSpPr>
          <p:cxnSp>
            <p:nvCxnSpPr>
              <p:cNvPr id="70" name="Straight Connector 69">
                <a:extLst>
                  <a:ext uri="{FF2B5EF4-FFF2-40B4-BE49-F238E27FC236}">
                    <a16:creationId xmlns:a16="http://schemas.microsoft.com/office/drawing/2014/main" id="{97D7B7B9-BEF8-4F5C-84B5-DCC1869F98A6}"/>
                  </a:ext>
                </a:extLst>
              </p:cNvPr>
              <p:cNvCxnSpPr/>
              <p:nvPr/>
            </p:nvCxnSpPr>
            <p:spPr>
              <a:xfrm>
                <a:off x="850764" y="4189477"/>
                <a:ext cx="3660500" cy="0"/>
              </a:xfrm>
              <a:prstGeom prst="line">
                <a:avLst/>
              </a:prstGeom>
              <a:grpFill/>
              <a:ln w="19050" cap="flat" cmpd="sng" algn="ctr">
                <a:solidFill>
                  <a:sysClr val="windowText" lastClr="000000"/>
                </a:solidFill>
                <a:prstDash val="solid"/>
                <a:miter lim="800000"/>
              </a:ln>
              <a:effectLst/>
            </p:spPr>
          </p:cxnSp>
          <p:sp>
            <p:nvSpPr>
              <p:cNvPr id="71" name="TextBox 70">
                <a:extLst>
                  <a:ext uri="{FF2B5EF4-FFF2-40B4-BE49-F238E27FC236}">
                    <a16:creationId xmlns:a16="http://schemas.microsoft.com/office/drawing/2014/main" id="{7C700143-17E4-4C05-8166-4391DA9EF8BB}"/>
                  </a:ext>
                </a:extLst>
              </p:cNvPr>
              <p:cNvSpPr txBox="1"/>
              <p:nvPr/>
            </p:nvSpPr>
            <p:spPr>
              <a:xfrm>
                <a:off x="2486454" y="4238038"/>
                <a:ext cx="338554" cy="461665"/>
              </a:xfrm>
              <a:prstGeom prst="rect">
                <a:avLst/>
              </a:prstGeom>
              <a:grp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t>
                </a:r>
              </a:p>
            </p:txBody>
          </p:sp>
        </p:grpSp>
      </p:grpSp>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Bayes Classifier</a:t>
            </a:r>
          </a:p>
        </p:txBody>
      </p:sp>
      <p:grpSp>
        <p:nvGrpSpPr>
          <p:cNvPr id="140" name="Group 139"/>
          <p:cNvGrpSpPr/>
          <p:nvPr/>
        </p:nvGrpSpPr>
        <p:grpSpPr>
          <a:xfrm>
            <a:off x="5366234" y="1116725"/>
            <a:ext cx="3615089" cy="918423"/>
            <a:chOff x="5302606" y="2048101"/>
            <a:chExt cx="3615089" cy="918423"/>
          </a:xfrm>
        </p:grpSpPr>
        <p:sp>
          <p:nvSpPr>
            <p:cNvPr id="141" name="Rectangle 140"/>
            <p:cNvSpPr/>
            <p:nvPr/>
          </p:nvSpPr>
          <p:spPr>
            <a:xfrm>
              <a:off x="5302606" y="2343992"/>
              <a:ext cx="805798" cy="33467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42" name="Rectangle 141"/>
                <p:cNvSpPr/>
                <p:nvPr/>
              </p:nvSpPr>
              <p:spPr>
                <a:xfrm>
                  <a:off x="7519529" y="2048101"/>
                  <a:ext cx="1398166" cy="918423"/>
                </a:xfrm>
                <a:prstGeom prst="rect">
                  <a:avLst/>
                </a:prstGeom>
                <a:noFill/>
                <a:ln w="12700" cap="flat" cmpd="sng" algn="ctr">
                  <a:solidFill>
                    <a:sysClr val="windowText" lastClr="000000"/>
                  </a:solidFill>
                  <a:prstDash val="solid"/>
                  <a:miter lim="800000"/>
                </a:ln>
                <a:effectLst/>
              </p:spPr>
              <p:txBody>
                <a:bodyPr rtlCol="0" anchor="ctr"/>
                <a:lstStyle/>
                <a:p>
                  <a:pPr algn="ctr" defTabSz="914400"/>
                  <a:r>
                    <a:rPr lang="en-US" sz="1400" kern="0" dirty="0">
                      <a:solidFill>
                        <a:prstClr val="black"/>
                      </a:solidFill>
                      <a:latin typeface="Calibri" panose="020F0502020204030204"/>
                    </a:rPr>
                    <a:t>Given F what is the probability of “getting </a:t>
                  </a:r>
                  <a14:m>
                    <m:oMath xmlns:m="http://schemas.openxmlformats.org/officeDocument/2006/math">
                      <m:r>
                        <a:rPr lang="en-US" sz="1400" kern="0">
                          <a:solidFill>
                            <a:prstClr val="black"/>
                          </a:solidFill>
                          <a:latin typeface="Cambria Math" panose="02040503050406030204" pitchFamily="18" charset="0"/>
                        </a:rPr>
                        <m:t>𝑥</m:t>
                      </m:r>
                    </m:oMath>
                  </a14:m>
                  <a:r>
                    <a:rPr lang="en-US" sz="1400" kern="0" dirty="0">
                      <a:solidFill>
                        <a:prstClr val="black"/>
                      </a:solidFill>
                      <a:latin typeface="Calibri" panose="020F0502020204030204"/>
                    </a:rPr>
                    <a:t>?”</a:t>
                  </a:r>
                </a:p>
              </p:txBody>
            </p:sp>
          </mc:Choice>
          <mc:Fallback xmlns="">
            <p:sp>
              <p:nvSpPr>
                <p:cNvPr id="142" name="Rectangle 141"/>
                <p:cNvSpPr>
                  <a:spLocks noRot="1" noChangeAspect="1" noMove="1" noResize="1" noEditPoints="1" noAdjustHandles="1" noChangeArrowheads="1" noChangeShapeType="1" noTextEdit="1"/>
                </p:cNvSpPr>
                <p:nvPr/>
              </p:nvSpPr>
              <p:spPr>
                <a:xfrm>
                  <a:off x="7519529" y="2048101"/>
                  <a:ext cx="1398166" cy="918423"/>
                </a:xfrm>
                <a:prstGeom prst="rect">
                  <a:avLst/>
                </a:prstGeom>
                <a:blipFill>
                  <a:blip r:embed="rId9"/>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p:cxnSp>
          <p:nvCxnSpPr>
            <p:cNvPr id="143" name="Straight Arrow Connector 142"/>
            <p:cNvCxnSpPr>
              <a:cxnSpLocks/>
              <a:stCxn id="142" idx="1"/>
              <a:endCxn id="141" idx="3"/>
            </p:cNvCxnSpPr>
            <p:nvPr/>
          </p:nvCxnSpPr>
          <p:spPr>
            <a:xfrm flipH="1">
              <a:off x="6108404" y="2507313"/>
              <a:ext cx="1411125" cy="4017"/>
            </a:xfrm>
            <a:prstGeom prst="straightConnector1">
              <a:avLst/>
            </a:prstGeom>
            <a:noFill/>
            <a:ln w="38100" cap="flat" cmpd="sng" algn="ctr">
              <a:solidFill>
                <a:sysClr val="windowText" lastClr="000000"/>
              </a:solidFill>
              <a:prstDash val="solid"/>
              <a:miter lim="800000"/>
              <a:tailEnd type="triangle"/>
            </a:ln>
            <a:effectLst/>
          </p:spPr>
        </p:cxnSp>
      </p:grpSp>
      <p:grpSp>
        <p:nvGrpSpPr>
          <p:cNvPr id="144" name="Group 143"/>
          <p:cNvGrpSpPr/>
          <p:nvPr/>
        </p:nvGrpSpPr>
        <p:grpSpPr>
          <a:xfrm>
            <a:off x="354883" y="2005614"/>
            <a:ext cx="6147958" cy="1278404"/>
            <a:chOff x="291255" y="3094984"/>
            <a:chExt cx="6147958" cy="1278404"/>
          </a:xfrm>
        </p:grpSpPr>
        <p:sp>
          <p:nvSpPr>
            <p:cNvPr id="145" name="Rectangle 144"/>
            <p:cNvSpPr/>
            <p:nvPr/>
          </p:nvSpPr>
          <p:spPr>
            <a:xfrm>
              <a:off x="5831521" y="3094984"/>
              <a:ext cx="607692" cy="34951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p:cNvSpPr/>
            <p:nvPr/>
          </p:nvSpPr>
          <p:spPr>
            <a:xfrm>
              <a:off x="291255" y="3743073"/>
              <a:ext cx="1417934" cy="630315"/>
            </a:xfrm>
            <a:prstGeom prst="rect">
              <a:avLst/>
            </a:prstGeom>
            <a:noFill/>
            <a:ln w="12700" cap="flat" cmpd="sng" algn="ctr">
              <a:solidFill>
                <a:sysClr val="windowText" lastClr="000000"/>
              </a:solidFill>
              <a:prstDash val="solid"/>
              <a:miter lim="800000"/>
            </a:ln>
            <a:effectLst/>
          </p:spPr>
          <p:txBody>
            <a:bodyPr rtlCol="0" anchor="ctr"/>
            <a:lstStyle/>
            <a:p>
              <a:pPr algn="ctr" defTabSz="914400"/>
              <a:r>
                <a:rPr lang="en-US" sz="1400" kern="0" dirty="0">
                  <a:solidFill>
                    <a:prstClr val="black"/>
                  </a:solidFill>
                  <a:latin typeface="Calibri" panose="020F0502020204030204"/>
                </a:rPr>
                <a:t>How often does M occur?</a:t>
              </a:r>
            </a:p>
          </p:txBody>
        </p:sp>
        <p:cxnSp>
          <p:nvCxnSpPr>
            <p:cNvPr id="147" name="Elbow Connector 19"/>
            <p:cNvCxnSpPr>
              <a:cxnSpLocks/>
              <a:stCxn id="146" idx="3"/>
              <a:endCxn id="145" idx="2"/>
            </p:cNvCxnSpPr>
            <p:nvPr/>
          </p:nvCxnSpPr>
          <p:spPr>
            <a:xfrm flipV="1">
              <a:off x="1709189" y="3444503"/>
              <a:ext cx="4426178" cy="613728"/>
            </a:xfrm>
            <a:prstGeom prst="bentConnector2">
              <a:avLst/>
            </a:prstGeom>
            <a:noFill/>
            <a:ln w="38100" cap="flat" cmpd="sng" algn="ctr">
              <a:solidFill>
                <a:sysClr val="windowText" lastClr="000000"/>
              </a:solidFill>
              <a:prstDash val="solid"/>
              <a:miter lim="800000"/>
              <a:tailEnd type="triangle"/>
            </a:ln>
            <a:effectLst/>
          </p:spPr>
        </p:cxnSp>
      </p:grpSp>
      <p:grpSp>
        <p:nvGrpSpPr>
          <p:cNvPr id="148" name="Group 147"/>
          <p:cNvGrpSpPr/>
          <p:nvPr/>
        </p:nvGrpSpPr>
        <p:grpSpPr>
          <a:xfrm>
            <a:off x="6540322" y="2006524"/>
            <a:ext cx="2440999" cy="1277494"/>
            <a:chOff x="6476694" y="2882487"/>
            <a:chExt cx="2440999" cy="1277494"/>
          </a:xfrm>
        </p:grpSpPr>
        <p:sp>
          <p:nvSpPr>
            <p:cNvPr id="149" name="Rectangle 148"/>
            <p:cNvSpPr/>
            <p:nvPr/>
          </p:nvSpPr>
          <p:spPr>
            <a:xfrm>
              <a:off x="6476694" y="2882487"/>
              <a:ext cx="827057" cy="349520"/>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0" name="Rectangle 149"/>
                <p:cNvSpPr/>
                <p:nvPr/>
              </p:nvSpPr>
              <p:spPr>
                <a:xfrm>
                  <a:off x="7519528" y="3269980"/>
                  <a:ext cx="1398165" cy="890001"/>
                </a:xfrm>
                <a:prstGeom prst="rect">
                  <a:avLst/>
                </a:prstGeom>
                <a:noFill/>
                <a:ln w="12700" cap="flat" cmpd="sng" algn="ctr">
                  <a:solidFill>
                    <a:sysClr val="windowText" lastClr="000000"/>
                  </a:solidFill>
                  <a:prstDash val="solid"/>
                  <a:miter lim="800000"/>
                </a:ln>
                <a:effectLst/>
              </p:spPr>
              <p:txBody>
                <a:bodyPr rtlCol="0" anchor="ctr"/>
                <a:lstStyle/>
                <a:p>
                  <a:pPr algn="ctr" defTabSz="914400"/>
                  <a:r>
                    <a:rPr lang="en-US" sz="1400" kern="0" dirty="0">
                      <a:solidFill>
                        <a:prstClr val="black"/>
                      </a:solidFill>
                      <a:latin typeface="Calibri" panose="020F0502020204030204"/>
                    </a:rPr>
                    <a:t>Given M what is the probability of “getting </a:t>
                  </a:r>
                  <a14:m>
                    <m:oMath xmlns:m="http://schemas.openxmlformats.org/officeDocument/2006/math">
                      <m:r>
                        <a:rPr lang="en-US" sz="1400" kern="0">
                          <a:solidFill>
                            <a:prstClr val="black"/>
                          </a:solidFill>
                          <a:latin typeface="Cambria Math" panose="02040503050406030204" pitchFamily="18" charset="0"/>
                        </a:rPr>
                        <m:t>𝑥</m:t>
                      </m:r>
                    </m:oMath>
                  </a14:m>
                  <a:r>
                    <a:rPr lang="en-US" sz="1400" kern="0" dirty="0">
                      <a:solidFill>
                        <a:prstClr val="black"/>
                      </a:solidFill>
                      <a:latin typeface="Calibri" panose="020F0502020204030204"/>
                    </a:rPr>
                    <a:t>?”</a:t>
                  </a:r>
                </a:p>
              </p:txBody>
            </p:sp>
          </mc:Choice>
          <mc:Fallback xmlns="">
            <p:sp>
              <p:nvSpPr>
                <p:cNvPr id="150" name="Rectangle 149"/>
                <p:cNvSpPr>
                  <a:spLocks noRot="1" noChangeAspect="1" noMove="1" noResize="1" noEditPoints="1" noAdjustHandles="1" noChangeArrowheads="1" noChangeShapeType="1" noTextEdit="1"/>
                </p:cNvSpPr>
                <p:nvPr/>
              </p:nvSpPr>
              <p:spPr>
                <a:xfrm>
                  <a:off x="7519528" y="3269980"/>
                  <a:ext cx="1398165" cy="890001"/>
                </a:xfrm>
                <a:prstGeom prst="rect">
                  <a:avLst/>
                </a:prstGeom>
                <a:blipFill>
                  <a:blip r:embed="rId10"/>
                  <a:stretch>
                    <a:fillRect r="-2165"/>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p:cxnSp>
          <p:nvCxnSpPr>
            <p:cNvPr id="151" name="Elbow Connector 23"/>
            <p:cNvCxnSpPr>
              <a:cxnSpLocks/>
              <a:stCxn id="150" idx="1"/>
              <a:endCxn id="149" idx="2"/>
            </p:cNvCxnSpPr>
            <p:nvPr/>
          </p:nvCxnSpPr>
          <p:spPr>
            <a:xfrm rot="10800000">
              <a:off x="6890224" y="3232007"/>
              <a:ext cx="629305" cy="482974"/>
            </a:xfrm>
            <a:prstGeom prst="bentConnector2">
              <a:avLst/>
            </a:prstGeom>
            <a:noFill/>
            <a:ln w="38100" cap="flat" cmpd="sng" algn="ctr">
              <a:solidFill>
                <a:sysClr val="windowText" lastClr="000000"/>
              </a:solidFill>
              <a:prstDash val="solid"/>
              <a:miter lim="800000"/>
              <a:tailEnd type="triangle"/>
            </a:ln>
            <a:effectLst/>
          </p:spPr>
        </p:cxnSp>
      </p:grpSp>
      <p:grpSp>
        <p:nvGrpSpPr>
          <p:cNvPr id="152" name="Group 151"/>
          <p:cNvGrpSpPr/>
          <p:nvPr/>
        </p:nvGrpSpPr>
        <p:grpSpPr>
          <a:xfrm>
            <a:off x="354883" y="1264797"/>
            <a:ext cx="4978852" cy="630315"/>
            <a:chOff x="291255" y="2196173"/>
            <a:chExt cx="4978852" cy="630315"/>
          </a:xfrm>
        </p:grpSpPr>
        <p:sp>
          <p:nvSpPr>
            <p:cNvPr id="153" name="Rectangle 152"/>
            <p:cNvSpPr/>
            <p:nvPr/>
          </p:nvSpPr>
          <p:spPr>
            <a:xfrm>
              <a:off x="4629890" y="2343992"/>
              <a:ext cx="640217" cy="33467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p:cNvSpPr/>
            <p:nvPr/>
          </p:nvSpPr>
          <p:spPr>
            <a:xfrm>
              <a:off x="291255" y="2196173"/>
              <a:ext cx="1417934" cy="630315"/>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How often does F occur?</a:t>
              </a:r>
            </a:p>
          </p:txBody>
        </p:sp>
        <p:cxnSp>
          <p:nvCxnSpPr>
            <p:cNvPr id="155" name="Straight Arrow Connector 154"/>
            <p:cNvCxnSpPr>
              <a:cxnSpLocks/>
              <a:stCxn id="154" idx="3"/>
              <a:endCxn id="153" idx="1"/>
            </p:cNvCxnSpPr>
            <p:nvPr/>
          </p:nvCxnSpPr>
          <p:spPr>
            <a:xfrm flipV="1">
              <a:off x="1709189" y="2511330"/>
              <a:ext cx="2920701" cy="1"/>
            </a:xfrm>
            <a:prstGeom prst="straightConnector1">
              <a:avLst/>
            </a:prstGeom>
            <a:noFill/>
            <a:ln w="38100" cap="flat" cmpd="sng" algn="ctr">
              <a:solidFill>
                <a:sysClr val="windowText" lastClr="000000"/>
              </a:solidFill>
              <a:prstDash val="solid"/>
              <a:miter lim="800000"/>
              <a:tailEnd type="triangle"/>
            </a:ln>
            <a:effectLst/>
          </p:spPr>
        </p:cxnSp>
      </p:gr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54E9311-8EB3-442F-A438-294C351FA3F7}"/>
                  </a:ext>
                </a:extLst>
              </p:cNvPr>
              <p:cNvSpPr/>
              <p:nvPr/>
            </p:nvSpPr>
            <p:spPr>
              <a:xfrm>
                <a:off x="2497655" y="1642259"/>
                <a:ext cx="11689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kern="0" smtClean="0">
                          <a:solidFill>
                            <a:srgbClr val="FF0000"/>
                          </a:solidFill>
                          <a:latin typeface="Cambria Math" panose="02040503050406030204" pitchFamily="18" charset="0"/>
                        </a:rPr>
                        <m:t>𝑃</m:t>
                      </m:r>
                      <m:d>
                        <m:dPr>
                          <m:ctrlPr>
                            <a:rPr lang="en-US" i="1" kern="0">
                              <a:solidFill>
                                <a:srgbClr val="FF0000"/>
                              </a:solidFill>
                              <a:latin typeface="Cambria Math" panose="02040503050406030204" pitchFamily="18" charset="0"/>
                            </a:rPr>
                          </m:ctrlPr>
                        </m:dPr>
                        <m:e>
                          <m:r>
                            <a:rPr lang="en-US" b="0" i="1" kern="0" smtClean="0">
                              <a:solidFill>
                                <a:srgbClr val="FF0000"/>
                              </a:solidFill>
                              <a:latin typeface="Cambria Math" panose="02040503050406030204" pitchFamily="18" charset="0"/>
                            </a:rPr>
                            <m:t>𝐹</m:t>
                          </m:r>
                          <m:r>
                            <a:rPr lang="en-US" b="0" i="1" kern="0" smtClean="0">
                              <a:solidFill>
                                <a:srgbClr val="FF0000"/>
                              </a:solidFill>
                              <a:latin typeface="Cambria Math" panose="02040503050406030204" pitchFamily="18" charset="0"/>
                            </a:rPr>
                            <m:t>|</m:t>
                          </m:r>
                          <m:r>
                            <a:rPr lang="en-US" i="1" kern="0">
                              <a:solidFill>
                                <a:srgbClr val="FF0000"/>
                              </a:solidFill>
                              <a:latin typeface="Cambria Math" panose="02040503050406030204" pitchFamily="18" charset="0"/>
                            </a:rPr>
                            <m:t>𝑥</m:t>
                          </m:r>
                        </m:e>
                      </m:d>
                      <m:r>
                        <a:rPr lang="en-US" b="0" i="1" kern="0" smtClean="0">
                          <a:solidFill>
                            <a:schemeClr val="tx1"/>
                          </a:solidFill>
                          <a:latin typeface="Cambria Math" panose="02040503050406030204" pitchFamily="18" charset="0"/>
                        </a:rPr>
                        <m:t>=</m:t>
                      </m:r>
                    </m:oMath>
                  </m:oMathPara>
                </a14:m>
                <a:endParaRPr lang="en-US" dirty="0"/>
              </a:p>
            </p:txBody>
          </p:sp>
        </mc:Choice>
        <mc:Fallback xmlns="">
          <p:sp>
            <p:nvSpPr>
              <p:cNvPr id="13" name="Rectangle 12">
                <a:extLst>
                  <a:ext uri="{FF2B5EF4-FFF2-40B4-BE49-F238E27FC236}">
                    <a16:creationId xmlns:a16="http://schemas.microsoft.com/office/drawing/2014/main" id="{054E9311-8EB3-442F-A438-294C351FA3F7}"/>
                  </a:ext>
                </a:extLst>
              </p:cNvPr>
              <p:cNvSpPr>
                <a:spLocks noRot="1" noChangeAspect="1" noMove="1" noResize="1" noEditPoints="1" noAdjustHandles="1" noChangeArrowheads="1" noChangeShapeType="1" noTextEdit="1"/>
              </p:cNvSpPr>
              <p:nvPr/>
            </p:nvSpPr>
            <p:spPr>
              <a:xfrm>
                <a:off x="2497655" y="1642259"/>
                <a:ext cx="1168974" cy="369332"/>
              </a:xfrm>
              <a:prstGeom prst="rect">
                <a:avLst/>
              </a:prstGeom>
              <a:blipFill>
                <a:blip r:embed="rId11"/>
                <a:stretch>
                  <a:fillRect b="-13115"/>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FEE3C1A7-1457-47F0-9B5A-0C0556A2720A}"/>
              </a:ext>
            </a:extLst>
          </p:cNvPr>
          <p:cNvGrpSpPr/>
          <p:nvPr/>
        </p:nvGrpSpPr>
        <p:grpSpPr>
          <a:xfrm>
            <a:off x="2199240" y="1659587"/>
            <a:ext cx="1464906" cy="1236457"/>
            <a:chOff x="2199240" y="1724904"/>
            <a:chExt cx="1464906" cy="1236457"/>
          </a:xfrm>
        </p:grpSpPr>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D4401AA2-65B9-4867-8D9E-63F5A98B55E3}"/>
                    </a:ext>
                  </a:extLst>
                </p:cNvPr>
                <p:cNvSpPr/>
                <p:nvPr/>
              </p:nvSpPr>
              <p:spPr>
                <a:xfrm>
                  <a:off x="2199240" y="2246600"/>
                  <a:ext cx="1464906" cy="714761"/>
                </a:xfrm>
                <a:prstGeom prst="rect">
                  <a:avLst/>
                </a:prstGeom>
                <a:noFill/>
                <a:ln w="12700" cap="flat" cmpd="sng" algn="ctr">
                  <a:solidFill>
                    <a:sysClr val="windowText" lastClr="000000"/>
                  </a:solidFill>
                  <a:prstDash val="solid"/>
                  <a:miter lim="800000"/>
                </a:ln>
                <a:effectLst/>
              </p:spPr>
              <p:txBody>
                <a:bodyPr rtlCol="0" anchor="ctr"/>
                <a:lstStyle/>
                <a:p>
                  <a:pPr algn="ctr" defTabSz="914400"/>
                  <a:r>
                    <a:rPr lang="en-US" sz="1400" kern="0" dirty="0">
                      <a:solidFill>
                        <a:prstClr val="black"/>
                      </a:solidFill>
                    </a:rPr>
                    <a:t>Given </a:t>
                  </a:r>
                  <a14:m>
                    <m:oMath xmlns:m="http://schemas.openxmlformats.org/officeDocument/2006/math">
                      <m:r>
                        <a:rPr lang="en-US" sz="1400" kern="0">
                          <a:solidFill>
                            <a:prstClr val="black"/>
                          </a:solidFill>
                          <a:latin typeface="Cambria Math" panose="02040503050406030204" pitchFamily="18" charset="0"/>
                        </a:rPr>
                        <m:t>𝑥</m:t>
                      </m:r>
                    </m:oMath>
                  </a14:m>
                  <a:r>
                    <a:rPr lang="en-US" sz="1400" kern="0" dirty="0">
                      <a:solidFill>
                        <a:prstClr val="black"/>
                      </a:solidFill>
                    </a:rPr>
                    <a:t> what is the probability of getting </a:t>
                  </a:r>
                  <a14:m>
                    <m:oMath xmlns:m="http://schemas.openxmlformats.org/officeDocument/2006/math">
                      <m:r>
                        <a:rPr lang="en-US" sz="1400" b="0" i="1" kern="0" smtClean="0">
                          <a:solidFill>
                            <a:prstClr val="black"/>
                          </a:solidFill>
                          <a:latin typeface="Cambria Math" panose="02040503050406030204" pitchFamily="18" charset="0"/>
                        </a:rPr>
                        <m:t>𝐹</m:t>
                      </m:r>
                    </m:oMath>
                  </a14:m>
                  <a:r>
                    <a:rPr lang="en-US" sz="1400" kern="0" dirty="0">
                      <a:solidFill>
                        <a:prstClr val="black"/>
                      </a:solidFill>
                    </a:rPr>
                    <a:t>?</a:t>
                  </a:r>
                </a:p>
              </p:txBody>
            </p:sp>
          </mc:Choice>
          <mc:Fallback xmlns="">
            <p:sp>
              <p:nvSpPr>
                <p:cNvPr id="87" name="Rectangle 86">
                  <a:extLst>
                    <a:ext uri="{FF2B5EF4-FFF2-40B4-BE49-F238E27FC236}">
                      <a16:creationId xmlns:a16="http://schemas.microsoft.com/office/drawing/2014/main" id="{D4401AA2-65B9-4867-8D9E-63F5A98B55E3}"/>
                    </a:ext>
                  </a:extLst>
                </p:cNvPr>
                <p:cNvSpPr>
                  <a:spLocks noRot="1" noChangeAspect="1" noMove="1" noResize="1" noEditPoints="1" noAdjustHandles="1" noChangeArrowheads="1" noChangeShapeType="1" noTextEdit="1"/>
                </p:cNvSpPr>
                <p:nvPr/>
              </p:nvSpPr>
              <p:spPr>
                <a:xfrm>
                  <a:off x="2199240" y="2246600"/>
                  <a:ext cx="1464906" cy="714761"/>
                </a:xfrm>
                <a:prstGeom prst="rect">
                  <a:avLst/>
                </a:prstGeom>
                <a:blipFill>
                  <a:blip r:embed="rId12"/>
                  <a:stretch>
                    <a:fillRect t="-1681" r="-2893" b="-9244"/>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p:sp>
          <p:nvSpPr>
            <p:cNvPr id="89" name="Rectangle 88">
              <a:extLst>
                <a:ext uri="{FF2B5EF4-FFF2-40B4-BE49-F238E27FC236}">
                  <a16:creationId xmlns:a16="http://schemas.microsoft.com/office/drawing/2014/main" id="{7F9D7841-731A-4F93-9996-C881D7A8B92A}"/>
                </a:ext>
              </a:extLst>
            </p:cNvPr>
            <p:cNvSpPr/>
            <p:nvPr/>
          </p:nvSpPr>
          <p:spPr>
            <a:xfrm>
              <a:off x="2528794" y="1724904"/>
              <a:ext cx="805798" cy="33467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 name="Straight Arrow Connector 18">
              <a:extLst>
                <a:ext uri="{FF2B5EF4-FFF2-40B4-BE49-F238E27FC236}">
                  <a16:creationId xmlns:a16="http://schemas.microsoft.com/office/drawing/2014/main" id="{E2BFE640-AF53-44F5-8397-DB73070A6D7F}"/>
                </a:ext>
              </a:extLst>
            </p:cNvPr>
            <p:cNvCxnSpPr>
              <a:cxnSpLocks/>
              <a:stCxn id="87" idx="0"/>
              <a:endCxn id="89" idx="2"/>
            </p:cNvCxnSpPr>
            <p:nvPr/>
          </p:nvCxnSpPr>
          <p:spPr>
            <a:xfrm flipV="1">
              <a:off x="2931693" y="2059580"/>
              <a:ext cx="0" cy="18702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74173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6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2"/>
                                        </p:tgtEl>
                                        <p:attrNameLst>
                                          <p:attrName>style.visibility</p:attrName>
                                        </p:attrNameLst>
                                      </p:cBhvr>
                                      <p:to>
                                        <p:strVal val="visible"/>
                                      </p:to>
                                    </p:set>
                                    <p:animEffect transition="in" filter="fade">
                                      <p:cBhvr>
                                        <p:cTn id="16" dur="500"/>
                                        <p:tgtEl>
                                          <p:spTgt spid="15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0"/>
                                        </p:tgtEl>
                                        <p:attrNameLst>
                                          <p:attrName>style.visibility</p:attrName>
                                        </p:attrNameLst>
                                      </p:cBhvr>
                                      <p:to>
                                        <p:strVal val="visible"/>
                                      </p:to>
                                    </p:set>
                                    <p:animEffect transition="in" filter="fade">
                                      <p:cBhvr>
                                        <p:cTn id="21" dur="500"/>
                                        <p:tgtEl>
                                          <p:spTgt spid="14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4"/>
                                        </p:tgtEl>
                                        <p:attrNameLst>
                                          <p:attrName>style.visibility</p:attrName>
                                        </p:attrNameLst>
                                      </p:cBhvr>
                                      <p:to>
                                        <p:strVal val="visible"/>
                                      </p:to>
                                    </p:set>
                                    <p:animEffect transition="in" filter="fade">
                                      <p:cBhvr>
                                        <p:cTn id="26" dur="500"/>
                                        <p:tgtEl>
                                          <p:spTgt spid="1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8"/>
                                        </p:tgtEl>
                                        <p:attrNameLst>
                                          <p:attrName>style.visibility</p:attrName>
                                        </p:attrNameLst>
                                      </p:cBhvr>
                                      <p:to>
                                        <p:strVal val="visible"/>
                                      </p:to>
                                    </p:set>
                                    <p:animEffect transition="in" filter="fade">
                                      <p:cBhvr>
                                        <p:cTn id="31" dur="500"/>
                                        <p:tgtEl>
                                          <p:spTgt spid="14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xEl>
                                              <p:pRg st="8" end="8"/>
                                            </p:txEl>
                                          </p:spTgt>
                                        </p:tgtEl>
                                        <p:attrNameLst>
                                          <p:attrName>style.visibility</p:attrName>
                                        </p:attrNameLst>
                                      </p:cBhvr>
                                      <p:to>
                                        <p:strVal val="visible"/>
                                      </p:to>
                                    </p:set>
                                    <p:animEffect transition="in" filter="fade">
                                      <p:cBhvr>
                                        <p:cTn id="40" dur="500"/>
                                        <p:tgtEl>
                                          <p:spTgt spid="7">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xEl>
                                              <p:pRg st="9" end="9"/>
                                            </p:txEl>
                                          </p:spTgt>
                                        </p:tgtEl>
                                        <p:attrNameLst>
                                          <p:attrName>style.visibility</p:attrName>
                                        </p:attrNameLst>
                                      </p:cBhvr>
                                      <p:to>
                                        <p:strVal val="visible"/>
                                      </p:to>
                                    </p:set>
                                    <p:animEffect transition="in" filter="fade">
                                      <p:cBhvr>
                                        <p:cTn id="45" dur="500"/>
                                        <p:tgtEl>
                                          <p:spTgt spid="7">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fade">
                                      <p:cBhvr>
                                        <p:cTn id="50" dur="500"/>
                                        <p:tgtEl>
                                          <p:spTgt spid="7">
                                            <p:txEl>
                                              <p:pRg st="10" end="1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
                                            <p:txEl>
                                              <p:pRg st="11" end="11"/>
                                            </p:txEl>
                                          </p:spTgt>
                                        </p:tgtEl>
                                        <p:attrNameLst>
                                          <p:attrName>style.visibility</p:attrName>
                                        </p:attrNameLst>
                                      </p:cBhvr>
                                      <p:to>
                                        <p:strVal val="visible"/>
                                      </p:to>
                                    </p:set>
                                    <p:animEffect transition="in" filter="fade">
                                      <p:cBhvr>
                                        <p:cTn id="55"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Bayes Classifier (with textbook notation)</a:t>
            </a:r>
          </a:p>
        </p:txBody>
      </p:sp>
      <p:grpSp>
        <p:nvGrpSpPr>
          <p:cNvPr id="41" name="Group 40">
            <a:extLst>
              <a:ext uri="{FF2B5EF4-FFF2-40B4-BE49-F238E27FC236}">
                <a16:creationId xmlns:a16="http://schemas.microsoft.com/office/drawing/2014/main" id="{F9A15E99-F28D-4258-95B4-893BEF8954F6}"/>
              </a:ext>
            </a:extLst>
          </p:cNvPr>
          <p:cNvGrpSpPr/>
          <p:nvPr/>
        </p:nvGrpSpPr>
        <p:grpSpPr>
          <a:xfrm>
            <a:off x="3654287" y="972189"/>
            <a:ext cx="3827652" cy="1011901"/>
            <a:chOff x="8011250" y="2242702"/>
            <a:chExt cx="3827652" cy="1011901"/>
          </a:xfrm>
          <a:solidFill>
            <a:sysClr val="window" lastClr="FFFFFF"/>
          </a:solidFill>
        </p:grpSpPr>
        <p:grpSp>
          <p:nvGrpSpPr>
            <p:cNvPr id="42" name="Group 41">
              <a:extLst>
                <a:ext uri="{FF2B5EF4-FFF2-40B4-BE49-F238E27FC236}">
                  <a16:creationId xmlns:a16="http://schemas.microsoft.com/office/drawing/2014/main" id="{52AD3489-BA01-4307-9F57-357E26F99F92}"/>
                </a:ext>
              </a:extLst>
            </p:cNvPr>
            <p:cNvGrpSpPr/>
            <p:nvPr/>
          </p:nvGrpSpPr>
          <p:grpSpPr>
            <a:xfrm>
              <a:off x="8011250" y="2242702"/>
              <a:ext cx="3827652" cy="1011901"/>
              <a:chOff x="4991001" y="3719266"/>
              <a:chExt cx="3827652" cy="1011901"/>
            </a:xfrm>
            <a:grpFill/>
          </p:grpSpPr>
          <p:grpSp>
            <p:nvGrpSpPr>
              <p:cNvPr id="48" name="Group 47">
                <a:extLst>
                  <a:ext uri="{FF2B5EF4-FFF2-40B4-BE49-F238E27FC236}">
                    <a16:creationId xmlns:a16="http://schemas.microsoft.com/office/drawing/2014/main" id="{9CA01668-20D8-4CD0-9287-480C58218741}"/>
                  </a:ext>
                </a:extLst>
              </p:cNvPr>
              <p:cNvGrpSpPr/>
              <p:nvPr/>
            </p:nvGrpSpPr>
            <p:grpSpPr>
              <a:xfrm>
                <a:off x="5991050" y="3719266"/>
                <a:ext cx="1633685" cy="417694"/>
                <a:chOff x="1805912" y="5122460"/>
                <a:chExt cx="1633685" cy="417694"/>
              </a:xfrm>
              <a:grpFill/>
            </p:grpSpPr>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32FE95D1-017F-4E9A-A52F-92B617008E84}"/>
                        </a:ext>
                      </a:extLst>
                    </p:cNvPr>
                    <p:cNvSpPr/>
                    <p:nvPr/>
                  </p:nvSpPr>
                  <p:spPr>
                    <a:xfrm>
                      <a:off x="1805912" y="5140044"/>
                      <a:ext cx="786049" cy="400110"/>
                    </a:xfrm>
                    <a:prstGeom prst="rect">
                      <a:avLst/>
                    </a:prstGeom>
                    <a:grp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𝑃</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𝐹</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oMath>
                        </m:oMathPara>
                      </a14:m>
                      <a:endParaRPr kumimoji="0" lang="en-US" sz="1800" b="0" i="0" u="none" strike="noStrike" kern="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58" name="Rectangle 57">
                      <a:extLst>
                        <a:ext uri="{FF2B5EF4-FFF2-40B4-BE49-F238E27FC236}">
                          <a16:creationId xmlns:a16="http://schemas.microsoft.com/office/drawing/2014/main" id="{32FE95D1-017F-4E9A-A52F-92B617008E84}"/>
                        </a:ext>
                      </a:extLst>
                    </p:cNvPr>
                    <p:cNvSpPr>
                      <a:spLocks noRot="1" noChangeAspect="1" noMove="1" noResize="1" noEditPoints="1" noAdjustHandles="1" noChangeArrowheads="1" noChangeShapeType="1" noTextEdit="1"/>
                    </p:cNvSpPr>
                    <p:nvPr/>
                  </p:nvSpPr>
                  <p:spPr>
                    <a:xfrm>
                      <a:off x="1805912" y="5140044"/>
                      <a:ext cx="786049" cy="400110"/>
                    </a:xfrm>
                    <a:prstGeom prst="rect">
                      <a:avLst/>
                    </a:prstGeom>
                    <a:blipFill>
                      <a:blip r:embed="rId2"/>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C324C8B2-C870-420B-88D7-1D04D86BFDD7}"/>
                        </a:ext>
                      </a:extLst>
                    </p:cNvPr>
                    <p:cNvSpPr/>
                    <p:nvPr/>
                  </p:nvSpPr>
                  <p:spPr>
                    <a:xfrm>
                      <a:off x="2445671" y="5122460"/>
                      <a:ext cx="993926" cy="400110"/>
                    </a:xfrm>
                    <a:prstGeom prst="rect">
                      <a:avLst/>
                    </a:prstGeom>
                    <a:grp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𝑝</m:t>
                            </m:r>
                            <m:d>
                              <m:dPr>
                                <m:ctrlP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ctrlPr>
                              </m:dPr>
                              <m:e>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𝑥</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𝐹</m:t>
                                </m:r>
                              </m:e>
                            </m:d>
                          </m:oMath>
                        </m:oMathPara>
                      </a14:m>
                      <a:endParaRPr kumimoji="0" lang="en-US" sz="1800" b="0" i="0" u="none" strike="noStrike" kern="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59" name="Rectangle 58">
                      <a:extLst>
                        <a:ext uri="{FF2B5EF4-FFF2-40B4-BE49-F238E27FC236}">
                          <a16:creationId xmlns:a16="http://schemas.microsoft.com/office/drawing/2014/main" id="{C324C8B2-C870-420B-88D7-1D04D86BFDD7}"/>
                        </a:ext>
                      </a:extLst>
                    </p:cNvPr>
                    <p:cNvSpPr>
                      <a:spLocks noRot="1" noChangeAspect="1" noMove="1" noResize="1" noEditPoints="1" noAdjustHandles="1" noChangeArrowheads="1" noChangeShapeType="1" noTextEdit="1"/>
                    </p:cNvSpPr>
                    <p:nvPr/>
                  </p:nvSpPr>
                  <p:spPr>
                    <a:xfrm>
                      <a:off x="2445671" y="5122460"/>
                      <a:ext cx="993926" cy="400110"/>
                    </a:xfrm>
                    <a:prstGeom prst="rect">
                      <a:avLst/>
                    </a:prstGeom>
                    <a:blipFill>
                      <a:blip r:embed="rId3"/>
                      <a:stretch>
                        <a:fillRect b="-13636"/>
                      </a:stretch>
                    </a:blipFill>
                  </p:spPr>
                  <p:txBody>
                    <a:bodyPr/>
                    <a:lstStyle/>
                    <a:p>
                      <a:r>
                        <a:rPr lang="en-US">
                          <a:noFill/>
                        </a:rPr>
                        <a:t> </a:t>
                      </a:r>
                    </a:p>
                  </p:txBody>
                </p:sp>
              </mc:Fallback>
            </mc:AlternateContent>
          </p:grpSp>
          <p:grpSp>
            <p:nvGrpSpPr>
              <p:cNvPr id="49" name="Group 48">
                <a:extLst>
                  <a:ext uri="{FF2B5EF4-FFF2-40B4-BE49-F238E27FC236}">
                    <a16:creationId xmlns:a16="http://schemas.microsoft.com/office/drawing/2014/main" id="{D813288B-7172-4EE3-AFAE-4E63C9813256}"/>
                  </a:ext>
                </a:extLst>
              </p:cNvPr>
              <p:cNvGrpSpPr/>
              <p:nvPr/>
            </p:nvGrpSpPr>
            <p:grpSpPr>
              <a:xfrm>
                <a:off x="4991001" y="4295889"/>
                <a:ext cx="3827652" cy="435278"/>
                <a:chOff x="4744610" y="5216534"/>
                <a:chExt cx="3827652" cy="435278"/>
              </a:xfrm>
              <a:grpFill/>
            </p:grpSpPr>
            <p:grpSp>
              <p:nvGrpSpPr>
                <p:cNvPr id="50" name="Group 49">
                  <a:extLst>
                    <a:ext uri="{FF2B5EF4-FFF2-40B4-BE49-F238E27FC236}">
                      <a16:creationId xmlns:a16="http://schemas.microsoft.com/office/drawing/2014/main" id="{EEBFA368-391D-436C-8494-86E7376B1C0B}"/>
                    </a:ext>
                  </a:extLst>
                </p:cNvPr>
                <p:cNvGrpSpPr/>
                <p:nvPr/>
              </p:nvGrpSpPr>
              <p:grpSpPr>
                <a:xfrm>
                  <a:off x="6881381" y="5234118"/>
                  <a:ext cx="1690881" cy="417694"/>
                  <a:chOff x="1582967" y="5169115"/>
                  <a:chExt cx="1690881" cy="417694"/>
                </a:xfrm>
                <a:grpFill/>
              </p:grpSpPr>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D7943180-0D83-40A1-9C6A-C2A4C2F874E6}"/>
                          </a:ext>
                        </a:extLst>
                      </p:cNvPr>
                      <p:cNvSpPr/>
                      <p:nvPr/>
                    </p:nvSpPr>
                    <p:spPr>
                      <a:xfrm>
                        <a:off x="2222726" y="5169115"/>
                        <a:ext cx="1051122" cy="400110"/>
                      </a:xfrm>
                      <a:prstGeom prst="rect">
                        <a:avLst/>
                      </a:prstGeom>
                      <a:grp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𝑝</m:t>
                              </m:r>
                              <m:d>
                                <m:dPr>
                                  <m:ctrlP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ctrlPr>
                                </m:dPr>
                                <m:e>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𝑥</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𝑀</m:t>
                                  </m:r>
                                </m:e>
                              </m:d>
                            </m:oMath>
                          </m:oMathPara>
                        </a14:m>
                        <a:endParaRPr kumimoji="0" lang="en-US" sz="1800" b="0" i="0" u="none" strike="noStrike" kern="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56" name="Rectangle 55">
                        <a:extLst>
                          <a:ext uri="{FF2B5EF4-FFF2-40B4-BE49-F238E27FC236}">
                            <a16:creationId xmlns:a16="http://schemas.microsoft.com/office/drawing/2014/main" id="{D7943180-0D83-40A1-9C6A-C2A4C2F874E6}"/>
                          </a:ext>
                        </a:extLst>
                      </p:cNvPr>
                      <p:cNvSpPr>
                        <a:spLocks noRot="1" noChangeAspect="1" noMove="1" noResize="1" noEditPoints="1" noAdjustHandles="1" noChangeArrowheads="1" noChangeShapeType="1" noTextEdit="1"/>
                      </p:cNvSpPr>
                      <p:nvPr/>
                    </p:nvSpPr>
                    <p:spPr>
                      <a:xfrm>
                        <a:off x="2222726" y="5169115"/>
                        <a:ext cx="1051122" cy="400110"/>
                      </a:xfrm>
                      <a:prstGeom prst="rect">
                        <a:avLst/>
                      </a:prstGeom>
                      <a:blipFill>
                        <a:blip r:embed="rId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88747010-F016-4B5F-8C69-62E060D79ACB}"/>
                          </a:ext>
                        </a:extLst>
                      </p:cNvPr>
                      <p:cNvSpPr/>
                      <p:nvPr/>
                    </p:nvSpPr>
                    <p:spPr>
                      <a:xfrm>
                        <a:off x="1582967" y="5186699"/>
                        <a:ext cx="750910" cy="400110"/>
                      </a:xfrm>
                      <a:prstGeom prst="rect">
                        <a:avLst/>
                      </a:prstGeom>
                      <a:grpFill/>
                    </p:spPr>
                    <p:txBody>
                      <a:bodyPr wrap="none"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𝑃</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𝑀</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oMath>
                          </m:oMathPara>
                        </a14:m>
                        <a:endParaRPr kumimoji="0" lang="en-US" sz="1800" b="0" i="0" u="none" strike="noStrike" kern="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57" name="Rectangle 56">
                        <a:extLst>
                          <a:ext uri="{FF2B5EF4-FFF2-40B4-BE49-F238E27FC236}">
                            <a16:creationId xmlns:a16="http://schemas.microsoft.com/office/drawing/2014/main" id="{88747010-F016-4B5F-8C69-62E060D79ACB}"/>
                          </a:ext>
                        </a:extLst>
                      </p:cNvPr>
                      <p:cNvSpPr>
                        <a:spLocks noRot="1" noChangeAspect="1" noMove="1" noResize="1" noEditPoints="1" noAdjustHandles="1" noChangeArrowheads="1" noChangeShapeType="1" noTextEdit="1"/>
                      </p:cNvSpPr>
                      <p:nvPr/>
                    </p:nvSpPr>
                    <p:spPr>
                      <a:xfrm>
                        <a:off x="1582967" y="5186699"/>
                        <a:ext cx="750910" cy="400110"/>
                      </a:xfrm>
                      <a:prstGeom prst="rect">
                        <a:avLst/>
                      </a:prstGeom>
                      <a:blipFill>
                        <a:blip r:embed="rId5"/>
                        <a:stretch>
                          <a:fillRect r="-12195" b="-15385"/>
                        </a:stretch>
                      </a:blipFill>
                    </p:spPr>
                    <p:txBody>
                      <a:bodyPr/>
                      <a:lstStyle/>
                      <a:p>
                        <a:r>
                          <a:rPr lang="en-US">
                            <a:noFill/>
                          </a:rPr>
                          <a:t> </a:t>
                        </a:r>
                      </a:p>
                    </p:txBody>
                  </p:sp>
                </mc:Fallback>
              </mc:AlternateContent>
            </p:grpSp>
            <p:grpSp>
              <p:nvGrpSpPr>
                <p:cNvPr id="53" name="Group 52">
                  <a:extLst>
                    <a:ext uri="{FF2B5EF4-FFF2-40B4-BE49-F238E27FC236}">
                      <a16:creationId xmlns:a16="http://schemas.microsoft.com/office/drawing/2014/main" id="{44A4A24A-C773-4BA3-A7B4-86FA11D3EE7B}"/>
                    </a:ext>
                  </a:extLst>
                </p:cNvPr>
                <p:cNvGrpSpPr/>
                <p:nvPr/>
              </p:nvGrpSpPr>
              <p:grpSpPr>
                <a:xfrm>
                  <a:off x="4744610" y="5216534"/>
                  <a:ext cx="1644297" cy="417694"/>
                  <a:chOff x="1582967" y="5169115"/>
                  <a:chExt cx="1644297" cy="417694"/>
                </a:xfrm>
                <a:grpFill/>
              </p:grpSpPr>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31520127-2441-4F15-8D6B-292D05B9921C}"/>
                          </a:ext>
                        </a:extLst>
                      </p:cNvPr>
                      <p:cNvSpPr/>
                      <p:nvPr/>
                    </p:nvSpPr>
                    <p:spPr>
                      <a:xfrm>
                        <a:off x="1582967" y="5186699"/>
                        <a:ext cx="786049" cy="400110"/>
                      </a:xfrm>
                      <a:prstGeom prst="rect">
                        <a:avLst/>
                      </a:prstGeom>
                      <a:grp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𝑃</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𝐹</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oMath>
                          </m:oMathPara>
                        </a14:m>
                        <a:endParaRPr kumimoji="0" lang="en-US" sz="1800" b="0" i="0" u="none" strike="noStrike" kern="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54" name="Rectangle 53">
                        <a:extLst>
                          <a:ext uri="{FF2B5EF4-FFF2-40B4-BE49-F238E27FC236}">
                            <a16:creationId xmlns:a16="http://schemas.microsoft.com/office/drawing/2014/main" id="{31520127-2441-4F15-8D6B-292D05B9921C}"/>
                          </a:ext>
                        </a:extLst>
                      </p:cNvPr>
                      <p:cNvSpPr>
                        <a:spLocks noRot="1" noChangeAspect="1" noMove="1" noResize="1" noEditPoints="1" noAdjustHandles="1" noChangeArrowheads="1" noChangeShapeType="1" noTextEdit="1"/>
                      </p:cNvSpPr>
                      <p:nvPr/>
                    </p:nvSpPr>
                    <p:spPr>
                      <a:xfrm>
                        <a:off x="1582967" y="5186699"/>
                        <a:ext cx="786049" cy="400110"/>
                      </a:xfrm>
                      <a:prstGeom prst="rect">
                        <a:avLst/>
                      </a:prstGeom>
                      <a:blipFill>
                        <a:blip r:embed="rId6"/>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109CEEF7-80FE-4255-8372-C3C989028DE7}"/>
                          </a:ext>
                        </a:extLst>
                      </p:cNvPr>
                      <p:cNvSpPr/>
                      <p:nvPr/>
                    </p:nvSpPr>
                    <p:spPr>
                      <a:xfrm>
                        <a:off x="2233338" y="5169115"/>
                        <a:ext cx="993926" cy="400110"/>
                      </a:xfrm>
                      <a:prstGeom prst="rect">
                        <a:avLst/>
                      </a:prstGeom>
                      <a:grp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𝑝</m:t>
                              </m:r>
                              <m:d>
                                <m:dPr>
                                  <m:ctrlP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ctrlPr>
                                </m:dPr>
                                <m:e>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𝑥</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𝐹</m:t>
                                  </m:r>
                                </m:e>
                              </m:d>
                            </m:oMath>
                          </m:oMathPara>
                        </a14:m>
                        <a:endParaRPr kumimoji="0" lang="en-US" sz="1800" b="0" i="0" u="none" strike="noStrike" kern="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55" name="Rectangle 54">
                        <a:extLst>
                          <a:ext uri="{FF2B5EF4-FFF2-40B4-BE49-F238E27FC236}">
                            <a16:creationId xmlns:a16="http://schemas.microsoft.com/office/drawing/2014/main" id="{109CEEF7-80FE-4255-8372-C3C989028DE7}"/>
                          </a:ext>
                        </a:extLst>
                      </p:cNvPr>
                      <p:cNvSpPr>
                        <a:spLocks noRot="1" noChangeAspect="1" noMove="1" noResize="1" noEditPoints="1" noAdjustHandles="1" noChangeArrowheads="1" noChangeShapeType="1" noTextEdit="1"/>
                      </p:cNvSpPr>
                      <p:nvPr/>
                    </p:nvSpPr>
                    <p:spPr>
                      <a:xfrm>
                        <a:off x="2233338" y="5169115"/>
                        <a:ext cx="993926" cy="400110"/>
                      </a:xfrm>
                      <a:prstGeom prst="rect">
                        <a:avLst/>
                      </a:prstGeom>
                      <a:blipFill>
                        <a:blip r:embed="rId7"/>
                        <a:stretch>
                          <a:fillRect b="-13636"/>
                        </a:stretch>
                      </a:blipFill>
                    </p:spPr>
                    <p:txBody>
                      <a:bodyPr/>
                      <a:lstStyle/>
                      <a:p>
                        <a:r>
                          <a:rPr lang="en-US">
                            <a:noFill/>
                          </a:rPr>
                          <a:t> </a:t>
                        </a:r>
                      </a:p>
                    </p:txBody>
                  </p:sp>
                </mc:Fallback>
              </mc:AlternateContent>
            </p:grpSp>
          </p:grpSp>
        </p:grpSp>
        <p:grpSp>
          <p:nvGrpSpPr>
            <p:cNvPr id="43" name="Group 42">
              <a:extLst>
                <a:ext uri="{FF2B5EF4-FFF2-40B4-BE49-F238E27FC236}">
                  <a16:creationId xmlns:a16="http://schemas.microsoft.com/office/drawing/2014/main" id="{E0781A17-8ED0-4841-95ED-FA29F578613E}"/>
                </a:ext>
              </a:extLst>
            </p:cNvPr>
            <p:cNvGrpSpPr/>
            <p:nvPr/>
          </p:nvGrpSpPr>
          <p:grpSpPr>
            <a:xfrm>
              <a:off x="8056151" y="2725825"/>
              <a:ext cx="3660500" cy="510226"/>
              <a:chOff x="850764" y="4189477"/>
              <a:chExt cx="3660500" cy="510226"/>
            </a:xfrm>
            <a:grpFill/>
          </p:grpSpPr>
          <p:cxnSp>
            <p:nvCxnSpPr>
              <p:cNvPr id="44" name="Straight Connector 43">
                <a:extLst>
                  <a:ext uri="{FF2B5EF4-FFF2-40B4-BE49-F238E27FC236}">
                    <a16:creationId xmlns:a16="http://schemas.microsoft.com/office/drawing/2014/main" id="{78207BEA-634D-4962-BF62-1A73EF6DE94E}"/>
                  </a:ext>
                </a:extLst>
              </p:cNvPr>
              <p:cNvCxnSpPr/>
              <p:nvPr/>
            </p:nvCxnSpPr>
            <p:spPr>
              <a:xfrm>
                <a:off x="850764" y="4189477"/>
                <a:ext cx="3660500" cy="0"/>
              </a:xfrm>
              <a:prstGeom prst="line">
                <a:avLst/>
              </a:prstGeom>
              <a:grpFill/>
              <a:ln w="19050" cap="flat" cmpd="sng" algn="ctr">
                <a:solidFill>
                  <a:sysClr val="windowText" lastClr="000000"/>
                </a:solidFill>
                <a:prstDash val="solid"/>
                <a:miter lim="800000"/>
              </a:ln>
              <a:effectLst/>
            </p:spPr>
          </p:cxnSp>
          <p:sp>
            <p:nvSpPr>
              <p:cNvPr id="47" name="TextBox 46">
                <a:extLst>
                  <a:ext uri="{FF2B5EF4-FFF2-40B4-BE49-F238E27FC236}">
                    <a16:creationId xmlns:a16="http://schemas.microsoft.com/office/drawing/2014/main" id="{E3001AE4-FE9F-45DC-8D30-87D2A897B226}"/>
                  </a:ext>
                </a:extLst>
              </p:cNvPr>
              <p:cNvSpPr txBox="1"/>
              <p:nvPr/>
            </p:nvSpPr>
            <p:spPr>
              <a:xfrm>
                <a:off x="2486454" y="4238038"/>
                <a:ext cx="338554" cy="461665"/>
              </a:xfrm>
              <a:prstGeom prst="rect">
                <a:avLst/>
              </a:prstGeom>
              <a:grp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t>
                </a:r>
              </a:p>
            </p:txBody>
          </p:sp>
        </p:grpSp>
      </p:grpSp>
      <p:grpSp>
        <p:nvGrpSpPr>
          <p:cNvPr id="60" name="Group 59">
            <a:extLst>
              <a:ext uri="{FF2B5EF4-FFF2-40B4-BE49-F238E27FC236}">
                <a16:creationId xmlns:a16="http://schemas.microsoft.com/office/drawing/2014/main" id="{A0EB01EA-CBF4-4ECD-80D3-01C85B71B328}"/>
              </a:ext>
            </a:extLst>
          </p:cNvPr>
          <p:cNvGrpSpPr/>
          <p:nvPr/>
        </p:nvGrpSpPr>
        <p:grpSpPr>
          <a:xfrm>
            <a:off x="5366234" y="735669"/>
            <a:ext cx="3615089" cy="918423"/>
            <a:chOff x="5302606" y="2048101"/>
            <a:chExt cx="3615089" cy="918423"/>
          </a:xfrm>
        </p:grpSpPr>
        <p:sp>
          <p:nvSpPr>
            <p:cNvPr id="61" name="Rectangle 60">
              <a:extLst>
                <a:ext uri="{FF2B5EF4-FFF2-40B4-BE49-F238E27FC236}">
                  <a16:creationId xmlns:a16="http://schemas.microsoft.com/office/drawing/2014/main" id="{CEC8EDD3-E75C-4B6A-B7BA-67E202DAFBC3}"/>
                </a:ext>
              </a:extLst>
            </p:cNvPr>
            <p:cNvSpPr/>
            <p:nvPr/>
          </p:nvSpPr>
          <p:spPr>
            <a:xfrm>
              <a:off x="5302606" y="2343992"/>
              <a:ext cx="805798" cy="33467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B382D7BB-69F3-47F0-82BF-D9777B6AFFAC}"/>
                    </a:ext>
                  </a:extLst>
                </p:cNvPr>
                <p:cNvSpPr/>
                <p:nvPr/>
              </p:nvSpPr>
              <p:spPr>
                <a:xfrm>
                  <a:off x="7519529" y="2048101"/>
                  <a:ext cx="1398166" cy="918423"/>
                </a:xfrm>
                <a:prstGeom prst="rect">
                  <a:avLst/>
                </a:prstGeom>
                <a:noFill/>
                <a:ln w="12700" cap="flat" cmpd="sng" algn="ctr">
                  <a:solidFill>
                    <a:sysClr val="windowText" lastClr="000000"/>
                  </a:solidFill>
                  <a:prstDash val="solid"/>
                  <a:miter lim="800000"/>
                </a:ln>
                <a:effectLst/>
              </p:spPr>
              <p:txBody>
                <a:bodyPr rtlCol="0" anchor="ctr"/>
                <a:lstStyle/>
                <a:p>
                  <a:pPr algn="ctr" defTabSz="914400"/>
                  <a:r>
                    <a:rPr lang="en-US" sz="1400" kern="0" dirty="0">
                      <a:solidFill>
                        <a:prstClr val="black"/>
                      </a:solidFill>
                      <a:latin typeface="Calibri" panose="020F0502020204030204"/>
                    </a:rPr>
                    <a:t>Given F what is the probability of “getting </a:t>
                  </a:r>
                  <a14:m>
                    <m:oMath xmlns:m="http://schemas.openxmlformats.org/officeDocument/2006/math">
                      <m:r>
                        <a:rPr lang="en-US" sz="1400" kern="0">
                          <a:solidFill>
                            <a:prstClr val="black"/>
                          </a:solidFill>
                          <a:latin typeface="Cambria Math" panose="02040503050406030204" pitchFamily="18" charset="0"/>
                        </a:rPr>
                        <m:t>𝑥</m:t>
                      </m:r>
                    </m:oMath>
                  </a14:m>
                  <a:r>
                    <a:rPr lang="en-US" sz="1400" kern="0" dirty="0">
                      <a:solidFill>
                        <a:prstClr val="black"/>
                      </a:solidFill>
                      <a:latin typeface="Calibri" panose="020F0502020204030204"/>
                    </a:rPr>
                    <a:t>?”</a:t>
                  </a:r>
                </a:p>
              </p:txBody>
            </p:sp>
          </mc:Choice>
          <mc:Fallback xmlns="">
            <p:sp>
              <p:nvSpPr>
                <p:cNvPr id="62" name="Rectangle 61">
                  <a:extLst>
                    <a:ext uri="{FF2B5EF4-FFF2-40B4-BE49-F238E27FC236}">
                      <a16:creationId xmlns:a16="http://schemas.microsoft.com/office/drawing/2014/main" id="{B382D7BB-69F3-47F0-82BF-D9777B6AFFAC}"/>
                    </a:ext>
                  </a:extLst>
                </p:cNvPr>
                <p:cNvSpPr>
                  <a:spLocks noRot="1" noChangeAspect="1" noMove="1" noResize="1" noEditPoints="1" noAdjustHandles="1" noChangeArrowheads="1" noChangeShapeType="1" noTextEdit="1"/>
                </p:cNvSpPr>
                <p:nvPr/>
              </p:nvSpPr>
              <p:spPr>
                <a:xfrm>
                  <a:off x="7519529" y="2048101"/>
                  <a:ext cx="1398166" cy="918423"/>
                </a:xfrm>
                <a:prstGeom prst="rect">
                  <a:avLst/>
                </a:prstGeom>
                <a:blipFill>
                  <a:blip r:embed="rId8"/>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28228303-4757-440B-AE5D-886A34B9D760}"/>
                </a:ext>
              </a:extLst>
            </p:cNvPr>
            <p:cNvCxnSpPr>
              <a:cxnSpLocks/>
              <a:stCxn id="62" idx="1"/>
              <a:endCxn id="61" idx="3"/>
            </p:cNvCxnSpPr>
            <p:nvPr/>
          </p:nvCxnSpPr>
          <p:spPr>
            <a:xfrm flipH="1">
              <a:off x="6108404" y="2507313"/>
              <a:ext cx="1411125" cy="4017"/>
            </a:xfrm>
            <a:prstGeom prst="straightConnector1">
              <a:avLst/>
            </a:prstGeom>
            <a:noFill/>
            <a:ln w="38100" cap="flat" cmpd="sng" algn="ctr">
              <a:solidFill>
                <a:sysClr val="windowText" lastClr="000000"/>
              </a:solidFill>
              <a:prstDash val="solid"/>
              <a:miter lim="800000"/>
              <a:tailEnd type="triangle"/>
            </a:ln>
            <a:effectLst/>
          </p:spPr>
        </p:cxnSp>
      </p:grpSp>
      <p:grpSp>
        <p:nvGrpSpPr>
          <p:cNvPr id="64" name="Group 63">
            <a:extLst>
              <a:ext uri="{FF2B5EF4-FFF2-40B4-BE49-F238E27FC236}">
                <a16:creationId xmlns:a16="http://schemas.microsoft.com/office/drawing/2014/main" id="{BCE065EC-E9C4-4DFE-859C-260686657121}"/>
              </a:ext>
            </a:extLst>
          </p:cNvPr>
          <p:cNvGrpSpPr/>
          <p:nvPr/>
        </p:nvGrpSpPr>
        <p:grpSpPr>
          <a:xfrm>
            <a:off x="354883" y="1624558"/>
            <a:ext cx="6147958" cy="1278404"/>
            <a:chOff x="291255" y="3094984"/>
            <a:chExt cx="6147958" cy="1278404"/>
          </a:xfrm>
        </p:grpSpPr>
        <p:sp>
          <p:nvSpPr>
            <p:cNvPr id="65" name="Rectangle 64">
              <a:extLst>
                <a:ext uri="{FF2B5EF4-FFF2-40B4-BE49-F238E27FC236}">
                  <a16:creationId xmlns:a16="http://schemas.microsoft.com/office/drawing/2014/main" id="{B3BEC91D-63C9-4508-A31E-5E5E67811ECF}"/>
                </a:ext>
              </a:extLst>
            </p:cNvPr>
            <p:cNvSpPr/>
            <p:nvPr/>
          </p:nvSpPr>
          <p:spPr>
            <a:xfrm>
              <a:off x="5831521" y="3094984"/>
              <a:ext cx="607692" cy="34951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343DA21A-CAAE-4443-868E-EEEB07EA90F4}"/>
                </a:ext>
              </a:extLst>
            </p:cNvPr>
            <p:cNvSpPr/>
            <p:nvPr/>
          </p:nvSpPr>
          <p:spPr>
            <a:xfrm>
              <a:off x="291255" y="3743073"/>
              <a:ext cx="1417934" cy="630315"/>
            </a:xfrm>
            <a:prstGeom prst="rect">
              <a:avLst/>
            </a:prstGeom>
            <a:noFill/>
            <a:ln w="12700" cap="flat" cmpd="sng" algn="ctr">
              <a:solidFill>
                <a:sysClr val="windowText" lastClr="000000"/>
              </a:solidFill>
              <a:prstDash val="solid"/>
              <a:miter lim="800000"/>
            </a:ln>
            <a:effectLst/>
          </p:spPr>
          <p:txBody>
            <a:bodyPr rtlCol="0" anchor="ctr"/>
            <a:lstStyle/>
            <a:p>
              <a:pPr algn="ctr" defTabSz="914400"/>
              <a:r>
                <a:rPr lang="en-US" sz="1400" kern="0" dirty="0">
                  <a:solidFill>
                    <a:prstClr val="black"/>
                  </a:solidFill>
                  <a:latin typeface="Calibri" panose="020F0502020204030204"/>
                </a:rPr>
                <a:t>How often does M occur?</a:t>
              </a:r>
            </a:p>
          </p:txBody>
        </p:sp>
        <p:cxnSp>
          <p:nvCxnSpPr>
            <p:cNvPr id="67" name="Elbow Connector 19">
              <a:extLst>
                <a:ext uri="{FF2B5EF4-FFF2-40B4-BE49-F238E27FC236}">
                  <a16:creationId xmlns:a16="http://schemas.microsoft.com/office/drawing/2014/main" id="{7068672E-5F8C-4944-9EB4-FC146C39EA1B}"/>
                </a:ext>
              </a:extLst>
            </p:cNvPr>
            <p:cNvCxnSpPr>
              <a:cxnSpLocks/>
              <a:stCxn id="66" idx="3"/>
              <a:endCxn id="65" idx="2"/>
            </p:cNvCxnSpPr>
            <p:nvPr/>
          </p:nvCxnSpPr>
          <p:spPr>
            <a:xfrm flipV="1">
              <a:off x="1709189" y="3444503"/>
              <a:ext cx="4426178" cy="613728"/>
            </a:xfrm>
            <a:prstGeom prst="bentConnector2">
              <a:avLst/>
            </a:prstGeom>
            <a:noFill/>
            <a:ln w="38100" cap="flat" cmpd="sng" algn="ctr">
              <a:solidFill>
                <a:sysClr val="windowText" lastClr="000000"/>
              </a:solidFill>
              <a:prstDash val="solid"/>
              <a:miter lim="800000"/>
              <a:tailEnd type="triangle"/>
            </a:ln>
            <a:effectLst/>
          </p:spPr>
        </p:cxnSp>
      </p:grpSp>
      <p:grpSp>
        <p:nvGrpSpPr>
          <p:cNvPr id="68" name="Group 67">
            <a:extLst>
              <a:ext uri="{FF2B5EF4-FFF2-40B4-BE49-F238E27FC236}">
                <a16:creationId xmlns:a16="http://schemas.microsoft.com/office/drawing/2014/main" id="{8D9D1A77-4B62-46B2-BC4A-90C249086291}"/>
              </a:ext>
            </a:extLst>
          </p:cNvPr>
          <p:cNvGrpSpPr/>
          <p:nvPr/>
        </p:nvGrpSpPr>
        <p:grpSpPr>
          <a:xfrm>
            <a:off x="6540322" y="1625468"/>
            <a:ext cx="2440999" cy="1277494"/>
            <a:chOff x="6476694" y="2882487"/>
            <a:chExt cx="2440999" cy="1277494"/>
          </a:xfrm>
        </p:grpSpPr>
        <p:sp>
          <p:nvSpPr>
            <p:cNvPr id="69" name="Rectangle 68">
              <a:extLst>
                <a:ext uri="{FF2B5EF4-FFF2-40B4-BE49-F238E27FC236}">
                  <a16:creationId xmlns:a16="http://schemas.microsoft.com/office/drawing/2014/main" id="{CDFABD9A-8F45-4D10-BDB5-4132A7C846C1}"/>
                </a:ext>
              </a:extLst>
            </p:cNvPr>
            <p:cNvSpPr/>
            <p:nvPr/>
          </p:nvSpPr>
          <p:spPr>
            <a:xfrm>
              <a:off x="6476694" y="2882487"/>
              <a:ext cx="827057" cy="349520"/>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F12456D7-F12B-4524-8790-BB417E93D07D}"/>
                    </a:ext>
                  </a:extLst>
                </p:cNvPr>
                <p:cNvSpPr/>
                <p:nvPr/>
              </p:nvSpPr>
              <p:spPr>
                <a:xfrm>
                  <a:off x="7519528" y="3269980"/>
                  <a:ext cx="1398165" cy="890001"/>
                </a:xfrm>
                <a:prstGeom prst="rect">
                  <a:avLst/>
                </a:prstGeom>
                <a:noFill/>
                <a:ln w="12700" cap="flat" cmpd="sng" algn="ctr">
                  <a:solidFill>
                    <a:sysClr val="windowText" lastClr="000000"/>
                  </a:solidFill>
                  <a:prstDash val="solid"/>
                  <a:miter lim="800000"/>
                </a:ln>
                <a:effectLst/>
              </p:spPr>
              <p:txBody>
                <a:bodyPr rtlCol="0" anchor="ctr"/>
                <a:lstStyle/>
                <a:p>
                  <a:pPr algn="ctr" defTabSz="914400"/>
                  <a:r>
                    <a:rPr lang="en-US" sz="1400" kern="0" dirty="0">
                      <a:solidFill>
                        <a:prstClr val="black"/>
                      </a:solidFill>
                      <a:latin typeface="Calibri" panose="020F0502020204030204"/>
                    </a:rPr>
                    <a:t>Given M what is the probability of “getting </a:t>
                  </a:r>
                  <a14:m>
                    <m:oMath xmlns:m="http://schemas.openxmlformats.org/officeDocument/2006/math">
                      <m:r>
                        <a:rPr lang="en-US" sz="1400" kern="0">
                          <a:solidFill>
                            <a:prstClr val="black"/>
                          </a:solidFill>
                          <a:latin typeface="Cambria Math" panose="02040503050406030204" pitchFamily="18" charset="0"/>
                        </a:rPr>
                        <m:t>𝑥</m:t>
                      </m:r>
                    </m:oMath>
                  </a14:m>
                  <a:r>
                    <a:rPr lang="en-US" sz="1400" kern="0" dirty="0">
                      <a:solidFill>
                        <a:prstClr val="black"/>
                      </a:solidFill>
                      <a:latin typeface="Calibri" panose="020F0502020204030204"/>
                    </a:rPr>
                    <a:t>?”</a:t>
                  </a:r>
                </a:p>
              </p:txBody>
            </p:sp>
          </mc:Choice>
          <mc:Fallback xmlns="">
            <p:sp>
              <p:nvSpPr>
                <p:cNvPr id="70" name="Rectangle 69">
                  <a:extLst>
                    <a:ext uri="{FF2B5EF4-FFF2-40B4-BE49-F238E27FC236}">
                      <a16:creationId xmlns:a16="http://schemas.microsoft.com/office/drawing/2014/main" id="{F12456D7-F12B-4524-8790-BB417E93D07D}"/>
                    </a:ext>
                  </a:extLst>
                </p:cNvPr>
                <p:cNvSpPr>
                  <a:spLocks noRot="1" noChangeAspect="1" noMove="1" noResize="1" noEditPoints="1" noAdjustHandles="1" noChangeArrowheads="1" noChangeShapeType="1" noTextEdit="1"/>
                </p:cNvSpPr>
                <p:nvPr/>
              </p:nvSpPr>
              <p:spPr>
                <a:xfrm>
                  <a:off x="7519528" y="3269980"/>
                  <a:ext cx="1398165" cy="890001"/>
                </a:xfrm>
                <a:prstGeom prst="rect">
                  <a:avLst/>
                </a:prstGeom>
                <a:blipFill>
                  <a:blip r:embed="rId9"/>
                  <a:stretch>
                    <a:fillRect r="-2165"/>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p:cxnSp>
          <p:nvCxnSpPr>
            <p:cNvPr id="71" name="Elbow Connector 23">
              <a:extLst>
                <a:ext uri="{FF2B5EF4-FFF2-40B4-BE49-F238E27FC236}">
                  <a16:creationId xmlns:a16="http://schemas.microsoft.com/office/drawing/2014/main" id="{37EC691A-DFCC-4816-92A5-9A25093850EE}"/>
                </a:ext>
              </a:extLst>
            </p:cNvPr>
            <p:cNvCxnSpPr>
              <a:cxnSpLocks/>
              <a:stCxn id="70" idx="1"/>
              <a:endCxn id="69" idx="2"/>
            </p:cNvCxnSpPr>
            <p:nvPr/>
          </p:nvCxnSpPr>
          <p:spPr>
            <a:xfrm rot="10800000">
              <a:off x="6890224" y="3232007"/>
              <a:ext cx="629305" cy="482974"/>
            </a:xfrm>
            <a:prstGeom prst="bentConnector2">
              <a:avLst/>
            </a:prstGeom>
            <a:noFill/>
            <a:ln w="38100" cap="flat" cmpd="sng" algn="ctr">
              <a:solidFill>
                <a:sysClr val="windowText" lastClr="000000"/>
              </a:solidFill>
              <a:prstDash val="solid"/>
              <a:miter lim="800000"/>
              <a:tailEnd type="triangle"/>
            </a:ln>
            <a:effectLst/>
          </p:spPr>
        </p:cxnSp>
      </p:grpSp>
      <p:grpSp>
        <p:nvGrpSpPr>
          <p:cNvPr id="72" name="Group 71">
            <a:extLst>
              <a:ext uri="{FF2B5EF4-FFF2-40B4-BE49-F238E27FC236}">
                <a16:creationId xmlns:a16="http://schemas.microsoft.com/office/drawing/2014/main" id="{B04FAAA7-5AE8-422B-8234-EA575612B27F}"/>
              </a:ext>
            </a:extLst>
          </p:cNvPr>
          <p:cNvGrpSpPr/>
          <p:nvPr/>
        </p:nvGrpSpPr>
        <p:grpSpPr>
          <a:xfrm>
            <a:off x="354883" y="883741"/>
            <a:ext cx="4978852" cy="630315"/>
            <a:chOff x="291255" y="2196173"/>
            <a:chExt cx="4978852" cy="630315"/>
          </a:xfrm>
        </p:grpSpPr>
        <p:sp>
          <p:nvSpPr>
            <p:cNvPr id="73" name="Rectangle 72">
              <a:extLst>
                <a:ext uri="{FF2B5EF4-FFF2-40B4-BE49-F238E27FC236}">
                  <a16:creationId xmlns:a16="http://schemas.microsoft.com/office/drawing/2014/main" id="{9CD0ED8E-ACFF-4874-BB77-FCD1F28E789A}"/>
                </a:ext>
              </a:extLst>
            </p:cNvPr>
            <p:cNvSpPr/>
            <p:nvPr/>
          </p:nvSpPr>
          <p:spPr>
            <a:xfrm>
              <a:off x="4629890" y="2343992"/>
              <a:ext cx="640217" cy="33467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4DF94A63-BB0A-401E-8F8E-A4123ACF5E5F}"/>
                </a:ext>
              </a:extLst>
            </p:cNvPr>
            <p:cNvSpPr/>
            <p:nvPr/>
          </p:nvSpPr>
          <p:spPr>
            <a:xfrm>
              <a:off x="291255" y="2196173"/>
              <a:ext cx="1417934" cy="630315"/>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How often does F occur?</a:t>
              </a:r>
            </a:p>
          </p:txBody>
        </p:sp>
        <p:cxnSp>
          <p:nvCxnSpPr>
            <p:cNvPr id="75" name="Straight Arrow Connector 74">
              <a:extLst>
                <a:ext uri="{FF2B5EF4-FFF2-40B4-BE49-F238E27FC236}">
                  <a16:creationId xmlns:a16="http://schemas.microsoft.com/office/drawing/2014/main" id="{DAB64EAD-7EF4-4242-989C-AAA59437E3CB}"/>
                </a:ext>
              </a:extLst>
            </p:cNvPr>
            <p:cNvCxnSpPr>
              <a:cxnSpLocks/>
              <a:stCxn id="74" idx="3"/>
              <a:endCxn id="73" idx="1"/>
            </p:cNvCxnSpPr>
            <p:nvPr/>
          </p:nvCxnSpPr>
          <p:spPr>
            <a:xfrm flipV="1">
              <a:off x="1709189" y="2511330"/>
              <a:ext cx="2920701" cy="1"/>
            </a:xfrm>
            <a:prstGeom prst="straightConnector1">
              <a:avLst/>
            </a:prstGeom>
            <a:noFill/>
            <a:ln w="38100" cap="flat" cmpd="sng" algn="ctr">
              <a:solidFill>
                <a:sysClr val="windowText" lastClr="000000"/>
              </a:solidFill>
              <a:prstDash val="solid"/>
              <a:miter lim="800000"/>
              <a:tailEnd type="triangle"/>
            </a:ln>
            <a:effectLst/>
          </p:spPr>
        </p:cxnSp>
      </p:grp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7227C406-7FDC-45AB-85D2-CCFE87855F25}"/>
                  </a:ext>
                </a:extLst>
              </p:cNvPr>
              <p:cNvSpPr/>
              <p:nvPr/>
            </p:nvSpPr>
            <p:spPr>
              <a:xfrm>
                <a:off x="2497655" y="1261203"/>
                <a:ext cx="11689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kern="0" smtClean="0">
                          <a:solidFill>
                            <a:srgbClr val="FF0000"/>
                          </a:solidFill>
                          <a:latin typeface="Cambria Math" panose="02040503050406030204" pitchFamily="18" charset="0"/>
                        </a:rPr>
                        <m:t>𝑃</m:t>
                      </m:r>
                      <m:d>
                        <m:dPr>
                          <m:ctrlPr>
                            <a:rPr lang="en-US" i="1" kern="0">
                              <a:solidFill>
                                <a:srgbClr val="FF0000"/>
                              </a:solidFill>
                              <a:latin typeface="Cambria Math" panose="02040503050406030204" pitchFamily="18" charset="0"/>
                            </a:rPr>
                          </m:ctrlPr>
                        </m:dPr>
                        <m:e>
                          <m:r>
                            <a:rPr lang="en-US" b="0" i="1" kern="0" smtClean="0">
                              <a:solidFill>
                                <a:srgbClr val="FF0000"/>
                              </a:solidFill>
                              <a:latin typeface="Cambria Math" panose="02040503050406030204" pitchFamily="18" charset="0"/>
                            </a:rPr>
                            <m:t>𝐹</m:t>
                          </m:r>
                          <m:r>
                            <a:rPr lang="en-US" b="0" i="1" kern="0" smtClean="0">
                              <a:solidFill>
                                <a:srgbClr val="FF0000"/>
                              </a:solidFill>
                              <a:latin typeface="Cambria Math" panose="02040503050406030204" pitchFamily="18" charset="0"/>
                            </a:rPr>
                            <m:t>|</m:t>
                          </m:r>
                          <m:r>
                            <a:rPr lang="en-US" i="1" kern="0">
                              <a:solidFill>
                                <a:srgbClr val="FF0000"/>
                              </a:solidFill>
                              <a:latin typeface="Cambria Math" panose="02040503050406030204" pitchFamily="18" charset="0"/>
                            </a:rPr>
                            <m:t>𝑥</m:t>
                          </m:r>
                        </m:e>
                      </m:d>
                      <m:r>
                        <a:rPr lang="en-US" b="0" i="1" kern="0" smtClean="0">
                          <a:solidFill>
                            <a:schemeClr val="tx1"/>
                          </a:solidFill>
                          <a:latin typeface="Cambria Math" panose="02040503050406030204" pitchFamily="18" charset="0"/>
                        </a:rPr>
                        <m:t>=</m:t>
                      </m:r>
                    </m:oMath>
                  </m:oMathPara>
                </a14:m>
                <a:endParaRPr lang="en-US" dirty="0"/>
              </a:p>
            </p:txBody>
          </p:sp>
        </mc:Choice>
        <mc:Fallback xmlns="">
          <p:sp>
            <p:nvSpPr>
              <p:cNvPr id="76" name="Rectangle 75">
                <a:extLst>
                  <a:ext uri="{FF2B5EF4-FFF2-40B4-BE49-F238E27FC236}">
                    <a16:creationId xmlns:a16="http://schemas.microsoft.com/office/drawing/2014/main" id="{7227C406-7FDC-45AB-85D2-CCFE87855F25}"/>
                  </a:ext>
                </a:extLst>
              </p:cNvPr>
              <p:cNvSpPr>
                <a:spLocks noRot="1" noChangeAspect="1" noMove="1" noResize="1" noEditPoints="1" noAdjustHandles="1" noChangeArrowheads="1" noChangeShapeType="1" noTextEdit="1"/>
              </p:cNvSpPr>
              <p:nvPr/>
            </p:nvSpPr>
            <p:spPr>
              <a:xfrm>
                <a:off x="2497655" y="1261203"/>
                <a:ext cx="1168974" cy="369332"/>
              </a:xfrm>
              <a:prstGeom prst="rect">
                <a:avLst/>
              </a:prstGeom>
              <a:blipFill>
                <a:blip r:embed="rId10"/>
                <a:stretch>
                  <a:fillRect b="-13333"/>
                </a:stretch>
              </a:blipFill>
            </p:spPr>
            <p:txBody>
              <a:bodyPr/>
              <a:lstStyle/>
              <a:p>
                <a:r>
                  <a:rPr lang="en-US">
                    <a:noFill/>
                  </a:rPr>
                  <a:t> </a:t>
                </a:r>
              </a:p>
            </p:txBody>
          </p:sp>
        </mc:Fallback>
      </mc:AlternateContent>
      <p:grpSp>
        <p:nvGrpSpPr>
          <p:cNvPr id="77" name="Group 76">
            <a:extLst>
              <a:ext uri="{FF2B5EF4-FFF2-40B4-BE49-F238E27FC236}">
                <a16:creationId xmlns:a16="http://schemas.microsoft.com/office/drawing/2014/main" id="{1BC81AAC-7596-4FF5-8A5B-0A76C3B7D1A9}"/>
              </a:ext>
            </a:extLst>
          </p:cNvPr>
          <p:cNvGrpSpPr/>
          <p:nvPr/>
        </p:nvGrpSpPr>
        <p:grpSpPr>
          <a:xfrm>
            <a:off x="2199240" y="1278531"/>
            <a:ext cx="1464906" cy="1236457"/>
            <a:chOff x="2199240" y="1724904"/>
            <a:chExt cx="1464906" cy="1236457"/>
          </a:xfrm>
        </p:grpSpPr>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33BA188D-6E3C-4B5F-967E-F2739AFA5DB6}"/>
                    </a:ext>
                  </a:extLst>
                </p:cNvPr>
                <p:cNvSpPr/>
                <p:nvPr/>
              </p:nvSpPr>
              <p:spPr>
                <a:xfrm>
                  <a:off x="2199240" y="2246600"/>
                  <a:ext cx="1464906" cy="714761"/>
                </a:xfrm>
                <a:prstGeom prst="rect">
                  <a:avLst/>
                </a:prstGeom>
                <a:noFill/>
                <a:ln w="12700" cap="flat" cmpd="sng" algn="ctr">
                  <a:solidFill>
                    <a:sysClr val="windowText" lastClr="000000"/>
                  </a:solidFill>
                  <a:prstDash val="solid"/>
                  <a:miter lim="800000"/>
                </a:ln>
                <a:effectLst/>
              </p:spPr>
              <p:txBody>
                <a:bodyPr rtlCol="0" anchor="ctr"/>
                <a:lstStyle/>
                <a:p>
                  <a:pPr algn="ctr" defTabSz="914400"/>
                  <a:r>
                    <a:rPr lang="en-US" sz="1400" kern="0" dirty="0">
                      <a:solidFill>
                        <a:prstClr val="black"/>
                      </a:solidFill>
                    </a:rPr>
                    <a:t>Given </a:t>
                  </a:r>
                  <a14:m>
                    <m:oMath xmlns:m="http://schemas.openxmlformats.org/officeDocument/2006/math">
                      <m:r>
                        <a:rPr lang="en-US" sz="1400" kern="0">
                          <a:solidFill>
                            <a:prstClr val="black"/>
                          </a:solidFill>
                          <a:latin typeface="Cambria Math" panose="02040503050406030204" pitchFamily="18" charset="0"/>
                        </a:rPr>
                        <m:t>𝑥</m:t>
                      </m:r>
                    </m:oMath>
                  </a14:m>
                  <a:r>
                    <a:rPr lang="en-US" sz="1400" kern="0" dirty="0">
                      <a:solidFill>
                        <a:prstClr val="black"/>
                      </a:solidFill>
                    </a:rPr>
                    <a:t> what is the probability of getting </a:t>
                  </a:r>
                  <a14:m>
                    <m:oMath xmlns:m="http://schemas.openxmlformats.org/officeDocument/2006/math">
                      <m:r>
                        <a:rPr lang="en-US" sz="1400" b="0" i="1" kern="0" smtClean="0">
                          <a:solidFill>
                            <a:prstClr val="black"/>
                          </a:solidFill>
                          <a:latin typeface="Cambria Math" panose="02040503050406030204" pitchFamily="18" charset="0"/>
                        </a:rPr>
                        <m:t>𝐹</m:t>
                      </m:r>
                    </m:oMath>
                  </a14:m>
                  <a:r>
                    <a:rPr lang="en-US" sz="1400" kern="0" dirty="0">
                      <a:solidFill>
                        <a:prstClr val="black"/>
                      </a:solidFill>
                    </a:rPr>
                    <a:t>?</a:t>
                  </a:r>
                </a:p>
              </p:txBody>
            </p:sp>
          </mc:Choice>
          <mc:Fallback xmlns="">
            <p:sp>
              <p:nvSpPr>
                <p:cNvPr id="78" name="Rectangle 77">
                  <a:extLst>
                    <a:ext uri="{FF2B5EF4-FFF2-40B4-BE49-F238E27FC236}">
                      <a16:creationId xmlns:a16="http://schemas.microsoft.com/office/drawing/2014/main" id="{33BA188D-6E3C-4B5F-967E-F2739AFA5DB6}"/>
                    </a:ext>
                  </a:extLst>
                </p:cNvPr>
                <p:cNvSpPr>
                  <a:spLocks noRot="1" noChangeAspect="1" noMove="1" noResize="1" noEditPoints="1" noAdjustHandles="1" noChangeArrowheads="1" noChangeShapeType="1" noTextEdit="1"/>
                </p:cNvSpPr>
                <p:nvPr/>
              </p:nvSpPr>
              <p:spPr>
                <a:xfrm>
                  <a:off x="2199240" y="2246600"/>
                  <a:ext cx="1464906" cy="714761"/>
                </a:xfrm>
                <a:prstGeom prst="rect">
                  <a:avLst/>
                </a:prstGeom>
                <a:blipFill>
                  <a:blip r:embed="rId11"/>
                  <a:stretch>
                    <a:fillRect t="-1667" r="-2893" b="-8333"/>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p:sp>
          <p:nvSpPr>
            <p:cNvPr id="79" name="Rectangle 78">
              <a:extLst>
                <a:ext uri="{FF2B5EF4-FFF2-40B4-BE49-F238E27FC236}">
                  <a16:creationId xmlns:a16="http://schemas.microsoft.com/office/drawing/2014/main" id="{3B973BFE-8D68-475C-BAC9-953C03FDBB8F}"/>
                </a:ext>
              </a:extLst>
            </p:cNvPr>
            <p:cNvSpPr/>
            <p:nvPr/>
          </p:nvSpPr>
          <p:spPr>
            <a:xfrm>
              <a:off x="2528794" y="1724904"/>
              <a:ext cx="805798" cy="33467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0" name="Straight Arrow Connector 79">
              <a:extLst>
                <a:ext uri="{FF2B5EF4-FFF2-40B4-BE49-F238E27FC236}">
                  <a16:creationId xmlns:a16="http://schemas.microsoft.com/office/drawing/2014/main" id="{BFE42FC3-0891-4E5A-B7AC-95AE77951F48}"/>
                </a:ext>
              </a:extLst>
            </p:cNvPr>
            <p:cNvCxnSpPr>
              <a:cxnSpLocks/>
              <a:stCxn id="78" idx="0"/>
              <a:endCxn id="79" idx="2"/>
            </p:cNvCxnSpPr>
            <p:nvPr/>
          </p:nvCxnSpPr>
          <p:spPr>
            <a:xfrm flipV="1">
              <a:off x="2931693" y="2059580"/>
              <a:ext cx="0" cy="187020"/>
            </a:xfrm>
            <a:prstGeom prst="straightConnector1">
              <a:avLst/>
            </a:prstGeom>
            <a:noFill/>
            <a:ln w="38100" cap="flat" cmpd="sng" algn="ctr">
              <a:solidFill>
                <a:sysClr val="windowText" lastClr="000000"/>
              </a:solidFill>
              <a:prstDash val="solid"/>
              <a:miter lim="800000"/>
              <a:tailEnd type="triangle"/>
            </a:ln>
            <a:effectLst/>
          </p:spPr>
        </p:cxnSp>
      </p:grpSp>
      <p:grpSp>
        <p:nvGrpSpPr>
          <p:cNvPr id="81" name="Group 80">
            <a:extLst>
              <a:ext uri="{FF2B5EF4-FFF2-40B4-BE49-F238E27FC236}">
                <a16:creationId xmlns:a16="http://schemas.microsoft.com/office/drawing/2014/main" id="{19A97774-96A0-42CD-90C9-023B746920A3}"/>
              </a:ext>
            </a:extLst>
          </p:cNvPr>
          <p:cNvGrpSpPr/>
          <p:nvPr/>
        </p:nvGrpSpPr>
        <p:grpSpPr>
          <a:xfrm>
            <a:off x="3699188" y="4198630"/>
            <a:ext cx="3660500" cy="1407860"/>
            <a:chOff x="8056151" y="2242702"/>
            <a:chExt cx="3660500" cy="1407860"/>
          </a:xfrm>
          <a:solidFill>
            <a:sysClr val="window" lastClr="FFFFFF"/>
          </a:solidFill>
        </p:grpSpPr>
        <p:grpSp>
          <p:nvGrpSpPr>
            <p:cNvPr id="82" name="Group 81">
              <a:extLst>
                <a:ext uri="{FF2B5EF4-FFF2-40B4-BE49-F238E27FC236}">
                  <a16:creationId xmlns:a16="http://schemas.microsoft.com/office/drawing/2014/main" id="{C9A18A85-A86A-47FA-A3D4-5B0FF6104BCE}"/>
                </a:ext>
              </a:extLst>
            </p:cNvPr>
            <p:cNvGrpSpPr/>
            <p:nvPr/>
          </p:nvGrpSpPr>
          <p:grpSpPr>
            <a:xfrm>
              <a:off x="8885580" y="2242702"/>
              <a:ext cx="2011705" cy="1407860"/>
              <a:chOff x="5865331" y="3719266"/>
              <a:chExt cx="2011705" cy="1407860"/>
            </a:xfrm>
            <a:grpFill/>
          </p:grpSpPr>
          <p:grpSp>
            <p:nvGrpSpPr>
              <p:cNvPr id="86" name="Group 85">
                <a:extLst>
                  <a:ext uri="{FF2B5EF4-FFF2-40B4-BE49-F238E27FC236}">
                    <a16:creationId xmlns:a16="http://schemas.microsoft.com/office/drawing/2014/main" id="{0047C1FE-5AA0-415B-A771-0C634A515F1A}"/>
                  </a:ext>
                </a:extLst>
              </p:cNvPr>
              <p:cNvGrpSpPr/>
              <p:nvPr/>
            </p:nvGrpSpPr>
            <p:grpSpPr>
              <a:xfrm>
                <a:off x="5942033" y="3719266"/>
                <a:ext cx="1784332" cy="400110"/>
                <a:chOff x="1756895" y="5122460"/>
                <a:chExt cx="1784332" cy="400110"/>
              </a:xfrm>
              <a:grpFill/>
            </p:grpSpPr>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09356C2D-DFD3-43BC-B317-7C93B9E97B17}"/>
                        </a:ext>
                      </a:extLst>
                    </p:cNvPr>
                    <p:cNvSpPr/>
                    <p:nvPr/>
                  </p:nvSpPr>
                  <p:spPr>
                    <a:xfrm>
                      <a:off x="1756895" y="5140044"/>
                      <a:ext cx="818814" cy="369332"/>
                    </a:xfrm>
                    <a:prstGeom prst="rect">
                      <a:avLst/>
                    </a:prstGeom>
                    <a:grpFill/>
                  </p:spPr>
                  <p:txBody>
                    <a:bodyPr wrap="none">
                      <a:spAutoFit/>
                    </a:bodyPr>
                    <a:lstStyle/>
                    <a:p>
                      <a:pPr lvl="0" defTabSz="914400">
                        <a:defRPr/>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𝑃</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𝜔</m:t>
                                    </m:r>
                                  </m:e>
                                  <m:sub>
                                    <m:r>
                                      <a:rPr lang="en-US" i="1">
                                        <a:solidFill>
                                          <a:srgbClr val="FF0000"/>
                                        </a:solidFill>
                                        <a:latin typeface="Cambria Math" panose="02040503050406030204" pitchFamily="18" charset="0"/>
                                      </a:rPr>
                                      <m:t>𝑖</m:t>
                                    </m:r>
                                  </m:sub>
                                </m:sSub>
                              </m:e>
                            </m:d>
                          </m:oMath>
                        </m:oMathPara>
                      </a14:m>
                      <a:endParaRPr kumimoji="0" lang="en-US" sz="1800" b="0" i="0" u="none" strike="noStrike" kern="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94" name="Rectangle 93">
                      <a:extLst>
                        <a:ext uri="{FF2B5EF4-FFF2-40B4-BE49-F238E27FC236}">
                          <a16:creationId xmlns:a16="http://schemas.microsoft.com/office/drawing/2014/main" id="{09356C2D-DFD3-43BC-B317-7C93B9E97B17}"/>
                        </a:ext>
                      </a:extLst>
                    </p:cNvPr>
                    <p:cNvSpPr>
                      <a:spLocks noRot="1" noChangeAspect="1" noMove="1" noResize="1" noEditPoints="1" noAdjustHandles="1" noChangeArrowheads="1" noChangeShapeType="1" noTextEdit="1"/>
                    </p:cNvSpPr>
                    <p:nvPr/>
                  </p:nvSpPr>
                  <p:spPr>
                    <a:xfrm>
                      <a:off x="1756895" y="5140044"/>
                      <a:ext cx="818814" cy="369332"/>
                    </a:xfrm>
                    <a:prstGeom prst="rect">
                      <a:avLst/>
                    </a:prstGeom>
                    <a:blipFill>
                      <a:blip r:embed="rId12"/>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0C8916E7-661A-4AE6-B44D-D8ABA0CDC807}"/>
                        </a:ext>
                      </a:extLst>
                    </p:cNvPr>
                    <p:cNvSpPr/>
                    <p:nvPr/>
                  </p:nvSpPr>
                  <p:spPr>
                    <a:xfrm>
                      <a:off x="2445671" y="5122460"/>
                      <a:ext cx="1095556" cy="400110"/>
                    </a:xfrm>
                    <a:prstGeom prst="rect">
                      <a:avLst/>
                    </a:prstGeom>
                    <a:grpFill/>
                  </p:spPr>
                  <p:txBody>
                    <a:bodyPr wrap="none">
                      <a:spAutoFit/>
                    </a:bodyPr>
                    <a:lstStyle/>
                    <a:p>
                      <a:pPr lvl="0" defTabSz="914400">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𝑝</m:t>
                            </m:r>
                            <m:d>
                              <m:dPr>
                                <m:ctrlP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ctrlPr>
                              </m:dPr>
                              <m:e>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𝑥</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𝜔</m:t>
                                    </m:r>
                                  </m:e>
                                  <m:sub>
                                    <m:r>
                                      <a:rPr lang="en-US" sz="2000" i="1">
                                        <a:solidFill>
                                          <a:srgbClr val="FF0000"/>
                                        </a:solidFill>
                                        <a:latin typeface="Cambria Math" panose="02040503050406030204" pitchFamily="18" charset="0"/>
                                      </a:rPr>
                                      <m:t>𝑖</m:t>
                                    </m:r>
                                  </m:sub>
                                </m:sSub>
                              </m:e>
                            </m:d>
                          </m:oMath>
                        </m:oMathPara>
                      </a14:m>
                      <a:endParaRPr kumimoji="0" lang="en-US" sz="1800" b="0" i="0" u="none" strike="noStrike" kern="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95" name="Rectangle 94">
                      <a:extLst>
                        <a:ext uri="{FF2B5EF4-FFF2-40B4-BE49-F238E27FC236}">
                          <a16:creationId xmlns:a16="http://schemas.microsoft.com/office/drawing/2014/main" id="{0C8916E7-661A-4AE6-B44D-D8ABA0CDC807}"/>
                        </a:ext>
                      </a:extLst>
                    </p:cNvPr>
                    <p:cNvSpPr>
                      <a:spLocks noRot="1" noChangeAspect="1" noMove="1" noResize="1" noEditPoints="1" noAdjustHandles="1" noChangeArrowheads="1" noChangeShapeType="1" noTextEdit="1"/>
                    </p:cNvSpPr>
                    <p:nvPr/>
                  </p:nvSpPr>
                  <p:spPr>
                    <a:xfrm>
                      <a:off x="2445671" y="5122460"/>
                      <a:ext cx="1095556" cy="400110"/>
                    </a:xfrm>
                    <a:prstGeom prst="rect">
                      <a:avLst/>
                    </a:prstGeom>
                    <a:blipFill>
                      <a:blip r:embed="rId13"/>
                      <a:stretch>
                        <a:fillRect b="-1538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F4028663-D68E-4FFD-9FA9-85C4F0103F60}"/>
                      </a:ext>
                    </a:extLst>
                  </p:cNvPr>
                  <p:cNvSpPr/>
                  <p:nvPr/>
                </p:nvSpPr>
                <p:spPr>
                  <a:xfrm>
                    <a:off x="5865331" y="4224699"/>
                    <a:ext cx="2011705" cy="902427"/>
                  </a:xfrm>
                  <a:prstGeom prst="rect">
                    <a:avLst/>
                  </a:prstGeom>
                  <a:grpFill/>
                </p:spPr>
                <p:txBody>
                  <a:bodyPr wrap="none">
                    <a:spAutoFit/>
                  </a:bodyPr>
                  <a:lstStyle/>
                  <a:p>
                    <a:pPr lvl="0" defTabSz="914400">
                      <a:defRPr/>
                    </a:pPr>
                    <a14:m>
                      <m:oMathPara xmlns:m="http://schemas.openxmlformats.org/officeDocument/2006/math">
                        <m:oMathParaPr>
                          <m:jc m:val="left"/>
                        </m:oMathParaPr>
                        <m:oMath xmlns:m="http://schemas.openxmlformats.org/officeDocument/2006/math">
                          <m:nary>
                            <m:naryPr>
                              <m:chr m:val="∑"/>
                              <m:ctrlPr>
                                <a:rPr lang="en-US" i="1" smtClean="0">
                                  <a:solidFill>
                                    <a:srgbClr val="FF0000"/>
                                  </a:solidFill>
                                  <a:latin typeface="Cambria Math" panose="02040503050406030204" pitchFamily="18" charset="0"/>
                                </a:rPr>
                              </m:ctrlPr>
                            </m:naryPr>
                            <m:sub>
                              <m:r>
                                <m:rPr>
                                  <m:brk m:alnAt="23"/>
                                </m:rPr>
                                <a:rPr lang="en-US" i="1">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=1</m:t>
                              </m:r>
                            </m:sub>
                            <m:sup>
                              <m:r>
                                <a:rPr lang="en-US" i="1">
                                  <a:solidFill>
                                    <a:srgbClr val="FF0000"/>
                                  </a:solidFill>
                                  <a:latin typeface="Cambria Math" panose="02040503050406030204" pitchFamily="18" charset="0"/>
                                </a:rPr>
                                <m:t>2</m:t>
                              </m:r>
                            </m:sup>
                            <m:e>
                              <m:r>
                                <a:rPr lang="en-US" i="1">
                                  <a:solidFill>
                                    <a:srgbClr val="FF0000"/>
                                  </a:solidFill>
                                  <a:latin typeface="Cambria Math" panose="02040503050406030204" pitchFamily="18" charset="0"/>
                                </a:rPr>
                                <m:t>𝑃</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𝜔</m:t>
                                      </m:r>
                                    </m:e>
                                    <m:sub>
                                      <m:r>
                                        <a:rPr lang="en-US" i="1">
                                          <a:solidFill>
                                            <a:srgbClr val="FF0000"/>
                                          </a:solidFill>
                                          <a:latin typeface="Cambria Math" panose="02040503050406030204" pitchFamily="18" charset="0"/>
                                        </a:rPr>
                                        <m:t>𝑗</m:t>
                                      </m:r>
                                    </m:sub>
                                  </m:sSub>
                                </m:e>
                              </m:d>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𝑝</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𝑥</m:t>
                                  </m:r>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𝜔</m:t>
                                      </m:r>
                                    </m:e>
                                    <m:sub>
                                      <m:r>
                                        <a:rPr lang="en-US" i="1">
                                          <a:solidFill>
                                            <a:srgbClr val="FF0000"/>
                                          </a:solidFill>
                                          <a:latin typeface="Cambria Math" panose="02040503050406030204" pitchFamily="18" charset="0"/>
                                        </a:rPr>
                                        <m:t>𝑗</m:t>
                                      </m:r>
                                    </m:sub>
                                  </m:sSub>
                                </m:e>
                              </m:d>
                            </m:e>
                          </m:nary>
                        </m:oMath>
                      </m:oMathPara>
                    </a14:m>
                    <a:endParaRPr kumimoji="0" lang="en-US" b="0" i="0" u="none" strike="noStrike" kern="0" cap="none" spc="0" normalizeH="0" baseline="0" noProof="0" dirty="0">
                      <a:ln>
                        <a:noFill/>
                      </a:ln>
                      <a:solidFill>
                        <a:srgbClr val="FF0000"/>
                      </a:solidFill>
                      <a:effectLst/>
                      <a:uLnTx/>
                      <a:uFillTx/>
                      <a:latin typeface="Calibri" panose="020F0502020204030204"/>
                    </a:endParaRPr>
                  </a:p>
                </p:txBody>
              </p:sp>
            </mc:Choice>
            <mc:Fallback xmlns="">
              <p:sp>
                <p:nvSpPr>
                  <p:cNvPr id="91" name="Rectangle 90">
                    <a:extLst>
                      <a:ext uri="{FF2B5EF4-FFF2-40B4-BE49-F238E27FC236}">
                        <a16:creationId xmlns:a16="http://schemas.microsoft.com/office/drawing/2014/main" id="{F4028663-D68E-4FFD-9FA9-85C4F0103F60}"/>
                      </a:ext>
                    </a:extLst>
                  </p:cNvPr>
                  <p:cNvSpPr>
                    <a:spLocks noRot="1" noChangeAspect="1" noMove="1" noResize="1" noEditPoints="1" noAdjustHandles="1" noChangeArrowheads="1" noChangeShapeType="1" noTextEdit="1"/>
                  </p:cNvSpPr>
                  <p:nvPr/>
                </p:nvSpPr>
                <p:spPr>
                  <a:xfrm>
                    <a:off x="5865331" y="4224699"/>
                    <a:ext cx="2011705" cy="902427"/>
                  </a:xfrm>
                  <a:prstGeom prst="rect">
                    <a:avLst/>
                  </a:prstGeom>
                  <a:blipFill>
                    <a:blip r:embed="rId14"/>
                    <a:stretch>
                      <a:fillRect/>
                    </a:stretch>
                  </a:blipFill>
                </p:spPr>
                <p:txBody>
                  <a:bodyPr/>
                  <a:lstStyle/>
                  <a:p>
                    <a:r>
                      <a:rPr lang="en-US">
                        <a:noFill/>
                      </a:rPr>
                      <a:t> </a:t>
                    </a:r>
                  </a:p>
                </p:txBody>
              </p:sp>
            </mc:Fallback>
          </mc:AlternateContent>
        </p:grpSp>
        <p:cxnSp>
          <p:nvCxnSpPr>
            <p:cNvPr id="84" name="Straight Connector 83">
              <a:extLst>
                <a:ext uri="{FF2B5EF4-FFF2-40B4-BE49-F238E27FC236}">
                  <a16:creationId xmlns:a16="http://schemas.microsoft.com/office/drawing/2014/main" id="{2008E043-8CE3-481E-A6C8-29968E2E4B6C}"/>
                </a:ext>
              </a:extLst>
            </p:cNvPr>
            <p:cNvCxnSpPr/>
            <p:nvPr/>
          </p:nvCxnSpPr>
          <p:spPr>
            <a:xfrm>
              <a:off x="8056151" y="2725825"/>
              <a:ext cx="3660500" cy="0"/>
            </a:xfrm>
            <a:prstGeom prst="line">
              <a:avLst/>
            </a:prstGeom>
            <a:grpFill/>
            <a:ln w="19050" cap="flat" cmpd="sng" algn="ctr">
              <a:solidFill>
                <a:sysClr val="windowText" lastClr="000000"/>
              </a:solidFill>
              <a:prstDash val="solid"/>
              <a:miter lim="800000"/>
            </a:ln>
            <a:effectLst/>
          </p:spPr>
        </p:cxnSp>
      </p:grpSp>
      <p:grpSp>
        <p:nvGrpSpPr>
          <p:cNvPr id="96" name="Group 95">
            <a:extLst>
              <a:ext uri="{FF2B5EF4-FFF2-40B4-BE49-F238E27FC236}">
                <a16:creationId xmlns:a16="http://schemas.microsoft.com/office/drawing/2014/main" id="{B6A6A45E-2816-4214-B880-006CDDB21AD2}"/>
              </a:ext>
            </a:extLst>
          </p:cNvPr>
          <p:cNvGrpSpPr/>
          <p:nvPr/>
        </p:nvGrpSpPr>
        <p:grpSpPr>
          <a:xfrm>
            <a:off x="5366234" y="3962110"/>
            <a:ext cx="3615089" cy="918423"/>
            <a:chOff x="5302606" y="2048101"/>
            <a:chExt cx="3615089" cy="918423"/>
          </a:xfrm>
        </p:grpSpPr>
        <p:sp>
          <p:nvSpPr>
            <p:cNvPr id="97" name="Rectangle 96">
              <a:extLst>
                <a:ext uri="{FF2B5EF4-FFF2-40B4-BE49-F238E27FC236}">
                  <a16:creationId xmlns:a16="http://schemas.microsoft.com/office/drawing/2014/main" id="{8F57FC74-A5D1-4E57-843B-668DF36AEB3F}"/>
                </a:ext>
              </a:extLst>
            </p:cNvPr>
            <p:cNvSpPr/>
            <p:nvPr/>
          </p:nvSpPr>
          <p:spPr>
            <a:xfrm>
              <a:off x="5302606" y="2343992"/>
              <a:ext cx="920680" cy="33467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EA8F1B7A-4333-4F31-BF0A-5D4A09CB1C93}"/>
                </a:ext>
              </a:extLst>
            </p:cNvPr>
            <p:cNvSpPr/>
            <p:nvPr/>
          </p:nvSpPr>
          <p:spPr>
            <a:xfrm>
              <a:off x="7519529" y="2048101"/>
              <a:ext cx="1398166" cy="918423"/>
            </a:xfrm>
            <a:prstGeom prst="rect">
              <a:avLst/>
            </a:prstGeom>
            <a:noFill/>
            <a:ln w="12700" cap="flat" cmpd="sng" algn="ctr">
              <a:solidFill>
                <a:sysClr val="windowText" lastClr="000000"/>
              </a:solidFill>
              <a:prstDash val="solid"/>
              <a:miter lim="800000"/>
            </a:ln>
            <a:effectLst/>
          </p:spPr>
          <p:txBody>
            <a:bodyPr rtlCol="0" anchor="ctr"/>
            <a:lstStyle/>
            <a:p>
              <a:pPr algn="ctr" defTabSz="914400"/>
              <a:r>
                <a:rPr lang="en-US" sz="1400" kern="0" dirty="0">
                  <a:solidFill>
                    <a:prstClr val="black"/>
                  </a:solidFill>
                  <a:latin typeface="Calibri" panose="020F0502020204030204"/>
                </a:rPr>
                <a:t>Class conditional probability</a:t>
              </a:r>
            </a:p>
          </p:txBody>
        </p:sp>
        <p:cxnSp>
          <p:nvCxnSpPr>
            <p:cNvPr id="99" name="Straight Arrow Connector 98">
              <a:extLst>
                <a:ext uri="{FF2B5EF4-FFF2-40B4-BE49-F238E27FC236}">
                  <a16:creationId xmlns:a16="http://schemas.microsoft.com/office/drawing/2014/main" id="{EEE01835-1D9B-4EBA-9187-C00AE41A3580}"/>
                </a:ext>
              </a:extLst>
            </p:cNvPr>
            <p:cNvCxnSpPr>
              <a:cxnSpLocks/>
              <a:stCxn id="98" idx="1"/>
              <a:endCxn id="97" idx="3"/>
            </p:cNvCxnSpPr>
            <p:nvPr/>
          </p:nvCxnSpPr>
          <p:spPr>
            <a:xfrm flipH="1">
              <a:off x="6223286" y="2507313"/>
              <a:ext cx="1296243" cy="4017"/>
            </a:xfrm>
            <a:prstGeom prst="straightConnector1">
              <a:avLst/>
            </a:prstGeom>
            <a:noFill/>
            <a:ln w="38100" cap="flat" cmpd="sng" algn="ctr">
              <a:solidFill>
                <a:sysClr val="windowText" lastClr="000000"/>
              </a:solidFill>
              <a:prstDash val="solid"/>
              <a:miter lim="800000"/>
              <a:tailEnd type="triangle"/>
            </a:ln>
            <a:effectLst/>
          </p:spPr>
        </p:cxnSp>
      </p:grpSp>
      <p:grpSp>
        <p:nvGrpSpPr>
          <p:cNvPr id="108" name="Group 107">
            <a:extLst>
              <a:ext uri="{FF2B5EF4-FFF2-40B4-BE49-F238E27FC236}">
                <a16:creationId xmlns:a16="http://schemas.microsoft.com/office/drawing/2014/main" id="{5A5AD786-3CA0-42C5-BD02-DB47A794B072}"/>
              </a:ext>
            </a:extLst>
          </p:cNvPr>
          <p:cNvGrpSpPr/>
          <p:nvPr/>
        </p:nvGrpSpPr>
        <p:grpSpPr>
          <a:xfrm>
            <a:off x="354883" y="4110182"/>
            <a:ext cx="4978852" cy="630315"/>
            <a:chOff x="291255" y="2196173"/>
            <a:chExt cx="4978852" cy="630315"/>
          </a:xfrm>
        </p:grpSpPr>
        <p:sp>
          <p:nvSpPr>
            <p:cNvPr id="109" name="Rectangle 108">
              <a:extLst>
                <a:ext uri="{FF2B5EF4-FFF2-40B4-BE49-F238E27FC236}">
                  <a16:creationId xmlns:a16="http://schemas.microsoft.com/office/drawing/2014/main" id="{CC02EF98-03CB-4130-9D16-0CB9C61F43E8}"/>
                </a:ext>
              </a:extLst>
            </p:cNvPr>
            <p:cNvSpPr/>
            <p:nvPr/>
          </p:nvSpPr>
          <p:spPr>
            <a:xfrm>
              <a:off x="4626986" y="2343992"/>
              <a:ext cx="643121" cy="33467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417E466C-EFC0-4631-A6C0-13564F4B85CA}"/>
                    </a:ext>
                  </a:extLst>
                </p:cNvPr>
                <p:cNvSpPr/>
                <p:nvPr/>
              </p:nvSpPr>
              <p:spPr>
                <a:xfrm>
                  <a:off x="291255" y="2196173"/>
                  <a:ext cx="1417934" cy="630315"/>
                </a:xfrm>
                <a:prstGeom prst="rect">
                  <a:avLst/>
                </a:prstGeom>
                <a:noFill/>
                <a:ln w="12700" cap="flat" cmpd="sng" algn="ctr">
                  <a:solidFill>
                    <a:sysClr val="windowText" lastClr="000000"/>
                  </a:solidFill>
                  <a:prstDash val="solid"/>
                  <a:miter lim="800000"/>
                </a:ln>
                <a:effectLst/>
              </p:spPr>
              <p:txBody>
                <a:bodyPr rtlCol="0" anchor="ctr"/>
                <a:lstStyle/>
                <a:p>
                  <a:pPr lvl="0" algn="ctr" defTabSz="914400">
                    <a:defRPr/>
                  </a:pPr>
                  <a:r>
                    <a:rPr lang="en-US" sz="1400" i="1" dirty="0"/>
                    <a:t>A priori</a:t>
                  </a: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 probability of </a:t>
                  </a:r>
                  <a14:m>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𝜔</m:t>
                          </m:r>
                        </m:e>
                        <m:sub>
                          <m:r>
                            <a:rPr lang="en-US" sz="1400" i="1">
                              <a:solidFill>
                                <a:schemeClr val="tx1"/>
                              </a:solidFill>
                              <a:latin typeface="Cambria Math" panose="02040503050406030204" pitchFamily="18" charset="0"/>
                            </a:rPr>
                            <m:t>𝑖</m:t>
                          </m:r>
                        </m:sub>
                      </m:sSub>
                    </m:oMath>
                  </a14:m>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0" name="Rectangle 109">
                  <a:extLst>
                    <a:ext uri="{FF2B5EF4-FFF2-40B4-BE49-F238E27FC236}">
                      <a16:creationId xmlns:a16="http://schemas.microsoft.com/office/drawing/2014/main" id="{417E466C-EFC0-4631-A6C0-13564F4B85CA}"/>
                    </a:ext>
                  </a:extLst>
                </p:cNvPr>
                <p:cNvSpPr>
                  <a:spLocks noRot="1" noChangeAspect="1" noMove="1" noResize="1" noEditPoints="1" noAdjustHandles="1" noChangeArrowheads="1" noChangeShapeType="1" noTextEdit="1"/>
                </p:cNvSpPr>
                <p:nvPr/>
              </p:nvSpPr>
              <p:spPr>
                <a:xfrm>
                  <a:off x="291255" y="2196173"/>
                  <a:ext cx="1417934" cy="630315"/>
                </a:xfrm>
                <a:prstGeom prst="rect">
                  <a:avLst/>
                </a:prstGeom>
                <a:blipFill>
                  <a:blip r:embed="rId15"/>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p:cxnSp>
          <p:nvCxnSpPr>
            <p:cNvPr id="111" name="Straight Arrow Connector 110">
              <a:extLst>
                <a:ext uri="{FF2B5EF4-FFF2-40B4-BE49-F238E27FC236}">
                  <a16:creationId xmlns:a16="http://schemas.microsoft.com/office/drawing/2014/main" id="{08A01F95-ADCA-4775-B573-408620BBE628}"/>
                </a:ext>
              </a:extLst>
            </p:cNvPr>
            <p:cNvCxnSpPr>
              <a:cxnSpLocks/>
              <a:stCxn id="110" idx="3"/>
              <a:endCxn id="109" idx="1"/>
            </p:cNvCxnSpPr>
            <p:nvPr/>
          </p:nvCxnSpPr>
          <p:spPr>
            <a:xfrm flipV="1">
              <a:off x="1709189" y="2511330"/>
              <a:ext cx="2917797" cy="1"/>
            </a:xfrm>
            <a:prstGeom prst="straightConnector1">
              <a:avLst/>
            </a:prstGeom>
            <a:noFill/>
            <a:ln w="38100" cap="flat" cmpd="sng" algn="ctr">
              <a:solidFill>
                <a:sysClr val="windowText" lastClr="000000"/>
              </a:solidFill>
              <a:prstDash val="solid"/>
              <a:miter lim="800000"/>
              <a:tailEnd type="triangle"/>
            </a:ln>
            <a:effectLst/>
          </p:spPr>
        </p:cxnSp>
      </p:grpSp>
      <mc:AlternateContent xmlns:mc="http://schemas.openxmlformats.org/markup-compatibility/2006" xmlns:a14="http://schemas.microsoft.com/office/drawing/2010/main">
        <mc:Choice Requires="a14">
          <p:sp>
            <p:nvSpPr>
              <p:cNvPr id="112" name="Rectangle 111">
                <a:extLst>
                  <a:ext uri="{FF2B5EF4-FFF2-40B4-BE49-F238E27FC236}">
                    <a16:creationId xmlns:a16="http://schemas.microsoft.com/office/drawing/2014/main" id="{737AE934-70FD-4241-B712-23E936C8B38B}"/>
                  </a:ext>
                </a:extLst>
              </p:cNvPr>
              <p:cNvSpPr/>
              <p:nvPr/>
            </p:nvSpPr>
            <p:spPr>
              <a:xfrm>
                <a:off x="2434595" y="4487644"/>
                <a:ext cx="12602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rPr>
                        <m:t>𝑃</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𝜔</m:t>
                              </m:r>
                            </m:e>
                            <m:sub>
                              <m:r>
                                <a:rPr lang="en-US" i="1">
                                  <a:solidFill>
                                    <a:srgbClr val="FF0000"/>
                                  </a:solidFill>
                                  <a:latin typeface="Cambria Math" panose="02040503050406030204" pitchFamily="18" charset="0"/>
                                </a:rPr>
                                <m:t>𝑖</m:t>
                              </m:r>
                            </m:sub>
                          </m:sSub>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𝑥</m:t>
                          </m:r>
                        </m:e>
                      </m:d>
                      <m:r>
                        <a:rPr lang="en-US" b="0" i="1" kern="0" smtClean="0">
                          <a:solidFill>
                            <a:schemeClr val="tx1"/>
                          </a:solidFill>
                          <a:latin typeface="Cambria Math" panose="02040503050406030204" pitchFamily="18" charset="0"/>
                        </a:rPr>
                        <m:t>=</m:t>
                      </m:r>
                    </m:oMath>
                  </m:oMathPara>
                </a14:m>
                <a:endParaRPr lang="en-US" dirty="0"/>
              </a:p>
            </p:txBody>
          </p:sp>
        </mc:Choice>
        <mc:Fallback xmlns="">
          <p:sp>
            <p:nvSpPr>
              <p:cNvPr id="112" name="Rectangle 111">
                <a:extLst>
                  <a:ext uri="{FF2B5EF4-FFF2-40B4-BE49-F238E27FC236}">
                    <a16:creationId xmlns:a16="http://schemas.microsoft.com/office/drawing/2014/main" id="{737AE934-70FD-4241-B712-23E936C8B38B}"/>
                  </a:ext>
                </a:extLst>
              </p:cNvPr>
              <p:cNvSpPr>
                <a:spLocks noRot="1" noChangeAspect="1" noMove="1" noResize="1" noEditPoints="1" noAdjustHandles="1" noChangeArrowheads="1" noChangeShapeType="1" noTextEdit="1"/>
              </p:cNvSpPr>
              <p:nvPr/>
            </p:nvSpPr>
            <p:spPr>
              <a:xfrm>
                <a:off x="2434595" y="4487644"/>
                <a:ext cx="1260217" cy="369332"/>
              </a:xfrm>
              <a:prstGeom prst="rect">
                <a:avLst/>
              </a:prstGeom>
              <a:blipFill>
                <a:blip r:embed="rId16"/>
                <a:stretch>
                  <a:fillRect b="-13115"/>
                </a:stretch>
              </a:blipFill>
            </p:spPr>
            <p:txBody>
              <a:bodyPr/>
              <a:lstStyle/>
              <a:p>
                <a:r>
                  <a:rPr lang="en-US">
                    <a:noFill/>
                  </a:rPr>
                  <a:t> </a:t>
                </a:r>
              </a:p>
            </p:txBody>
          </p:sp>
        </mc:Fallback>
      </mc:AlternateContent>
      <p:grpSp>
        <p:nvGrpSpPr>
          <p:cNvPr id="113" name="Group 112">
            <a:extLst>
              <a:ext uri="{FF2B5EF4-FFF2-40B4-BE49-F238E27FC236}">
                <a16:creationId xmlns:a16="http://schemas.microsoft.com/office/drawing/2014/main" id="{788CEC7A-EF2D-4853-ADB1-E358790DBB4D}"/>
              </a:ext>
            </a:extLst>
          </p:cNvPr>
          <p:cNvGrpSpPr/>
          <p:nvPr/>
        </p:nvGrpSpPr>
        <p:grpSpPr>
          <a:xfrm>
            <a:off x="2199240" y="4504972"/>
            <a:ext cx="1464906" cy="1332823"/>
            <a:chOff x="2199240" y="1724904"/>
            <a:chExt cx="1464906" cy="1332823"/>
          </a:xfrm>
        </p:grpSpPr>
        <mc:AlternateContent xmlns:mc="http://schemas.openxmlformats.org/markup-compatibility/2006" xmlns:a14="http://schemas.microsoft.com/office/drawing/2010/main">
          <mc:Choice Requires="a14">
            <p:sp>
              <p:nvSpPr>
                <p:cNvPr id="114" name="Rectangle 113">
                  <a:extLst>
                    <a:ext uri="{FF2B5EF4-FFF2-40B4-BE49-F238E27FC236}">
                      <a16:creationId xmlns:a16="http://schemas.microsoft.com/office/drawing/2014/main" id="{F4B6D7B2-8728-4553-8481-DB1D78DBBF5D}"/>
                    </a:ext>
                  </a:extLst>
                </p:cNvPr>
                <p:cNvSpPr/>
                <p:nvPr/>
              </p:nvSpPr>
              <p:spPr>
                <a:xfrm>
                  <a:off x="2199240" y="2342966"/>
                  <a:ext cx="1464906" cy="714761"/>
                </a:xfrm>
                <a:prstGeom prst="rect">
                  <a:avLst/>
                </a:prstGeom>
                <a:noFill/>
                <a:ln w="12700" cap="flat" cmpd="sng" algn="ctr">
                  <a:solidFill>
                    <a:sysClr val="windowText" lastClr="000000"/>
                  </a:solidFill>
                  <a:prstDash val="solid"/>
                  <a:miter lim="800000"/>
                </a:ln>
                <a:effectLst/>
              </p:spPr>
              <p:txBody>
                <a:bodyPr rtlCol="0" anchor="ctr"/>
                <a:lstStyle/>
                <a:p>
                  <a:pPr algn="ctr" defTabSz="914400"/>
                  <a:r>
                    <a:rPr lang="en-US" sz="1400" kern="0" dirty="0">
                      <a:solidFill>
                        <a:prstClr val="black"/>
                      </a:solidFill>
                    </a:rPr>
                    <a:t>Posterior probability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𝜔</m:t>
                          </m:r>
                        </m:e>
                        <m:sub>
                          <m:r>
                            <a:rPr lang="en-US" sz="1400" i="1">
                              <a:latin typeface="Cambria Math" panose="02040503050406030204" pitchFamily="18" charset="0"/>
                            </a:rPr>
                            <m:t>𝑖</m:t>
                          </m:r>
                        </m:sub>
                      </m:sSub>
                    </m:oMath>
                  </a14:m>
                  <a:endParaRPr lang="en-US" sz="1400" kern="0" dirty="0">
                    <a:solidFill>
                      <a:prstClr val="black"/>
                    </a:solidFill>
                  </a:endParaRPr>
                </a:p>
              </p:txBody>
            </p:sp>
          </mc:Choice>
          <mc:Fallback xmlns="">
            <p:sp>
              <p:nvSpPr>
                <p:cNvPr id="114" name="Rectangle 113">
                  <a:extLst>
                    <a:ext uri="{FF2B5EF4-FFF2-40B4-BE49-F238E27FC236}">
                      <a16:creationId xmlns:a16="http://schemas.microsoft.com/office/drawing/2014/main" id="{F4B6D7B2-8728-4553-8481-DB1D78DBBF5D}"/>
                    </a:ext>
                  </a:extLst>
                </p:cNvPr>
                <p:cNvSpPr>
                  <a:spLocks noRot="1" noChangeAspect="1" noMove="1" noResize="1" noEditPoints="1" noAdjustHandles="1" noChangeArrowheads="1" noChangeShapeType="1" noTextEdit="1"/>
                </p:cNvSpPr>
                <p:nvPr/>
              </p:nvSpPr>
              <p:spPr>
                <a:xfrm>
                  <a:off x="2199240" y="2342966"/>
                  <a:ext cx="1464906" cy="714761"/>
                </a:xfrm>
                <a:prstGeom prst="rect">
                  <a:avLst/>
                </a:prstGeom>
                <a:blipFill>
                  <a:blip r:embed="rId17"/>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p:sp>
          <p:nvSpPr>
            <p:cNvPr id="115" name="Rectangle 114">
              <a:extLst>
                <a:ext uri="{FF2B5EF4-FFF2-40B4-BE49-F238E27FC236}">
                  <a16:creationId xmlns:a16="http://schemas.microsoft.com/office/drawing/2014/main" id="{CAD360A0-F4E6-4FFC-8D10-3C8E9F21F60A}"/>
                </a:ext>
              </a:extLst>
            </p:cNvPr>
            <p:cNvSpPr/>
            <p:nvPr/>
          </p:nvSpPr>
          <p:spPr>
            <a:xfrm>
              <a:off x="2528794" y="1724904"/>
              <a:ext cx="805798" cy="33467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6" name="Straight Arrow Connector 115">
              <a:extLst>
                <a:ext uri="{FF2B5EF4-FFF2-40B4-BE49-F238E27FC236}">
                  <a16:creationId xmlns:a16="http://schemas.microsoft.com/office/drawing/2014/main" id="{48971060-030E-4D51-9812-66327E120490}"/>
                </a:ext>
              </a:extLst>
            </p:cNvPr>
            <p:cNvCxnSpPr>
              <a:cxnSpLocks/>
              <a:stCxn id="114" idx="0"/>
              <a:endCxn id="115" idx="2"/>
            </p:cNvCxnSpPr>
            <p:nvPr/>
          </p:nvCxnSpPr>
          <p:spPr>
            <a:xfrm flipV="1">
              <a:off x="2931693" y="2059580"/>
              <a:ext cx="0" cy="283386"/>
            </a:xfrm>
            <a:prstGeom prst="straightConnector1">
              <a:avLst/>
            </a:prstGeom>
            <a:noFill/>
            <a:ln w="38100" cap="flat" cmpd="sng" algn="ctr">
              <a:solidFill>
                <a:sysClr val="windowText" lastClr="000000"/>
              </a:solidFill>
              <a:prstDash val="solid"/>
              <a:miter lim="800000"/>
              <a:tailEnd type="triangle"/>
            </a:ln>
            <a:effectLst/>
          </p:spPr>
        </p:cxnSp>
      </p:grpSp>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A704C0FF-EB33-4D9C-A7A6-1042110AA12B}"/>
                  </a:ext>
                </a:extLst>
              </p:cNvPr>
              <p:cNvSpPr/>
              <p:nvPr/>
            </p:nvSpPr>
            <p:spPr>
              <a:xfrm>
                <a:off x="1596312" y="5938060"/>
                <a:ext cx="6410618" cy="289089"/>
              </a:xfrm>
              <a:prstGeom prst="rect">
                <a:avLst/>
              </a:prstGeom>
              <a:noFill/>
              <a:ln w="12700" cap="flat" cmpd="sng" algn="ctr">
                <a:noFill/>
                <a:prstDash val="solid"/>
                <a:miter lim="800000"/>
              </a:ln>
              <a:effectLst/>
            </p:spPr>
            <p:txBody>
              <a:bodyPr rtlCol="0" anchor="ctr"/>
              <a:lstStyle/>
              <a:p>
                <a:pPr lvl="0" defTabSz="914400">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(with the understanding that </a:t>
                </a:r>
                <a14:m>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𝜔</m:t>
                        </m:r>
                      </m:e>
                      <m:sub>
                        <m:r>
                          <a:rPr lang="en-US" sz="1400" b="0" i="1" smtClean="0">
                            <a:solidFill>
                              <a:schemeClr val="tx1"/>
                            </a:solidFill>
                            <a:latin typeface="Cambria Math" panose="02040503050406030204" pitchFamily="18" charset="0"/>
                            <a:ea typeface="Cambria Math" panose="02040503050406030204" pitchFamily="18" charset="0"/>
                          </a:rPr>
                          <m:t>1</m:t>
                        </m:r>
                      </m:sub>
                    </m:sSub>
                  </m:oMath>
                </a14:m>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 denotes “Female”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𝜔</m:t>
                        </m:r>
                      </m:e>
                      <m:sub>
                        <m:r>
                          <a:rPr lang="en-US" sz="1400" b="0" i="1" smtClean="0">
                            <a:latin typeface="Cambria Math" panose="02040503050406030204" pitchFamily="18" charset="0"/>
                            <a:ea typeface="Cambria Math" panose="02040503050406030204" pitchFamily="18" charset="0"/>
                          </a:rPr>
                          <m:t>2</m:t>
                        </m:r>
                      </m:sub>
                    </m:sSub>
                  </m:oMath>
                </a14:m>
                <a:r>
                  <a:rPr lang="en-US" sz="1400" kern="0" dirty="0">
                    <a:solidFill>
                      <a:prstClr val="black"/>
                    </a:solidFill>
                  </a:rPr>
                  <a:t> denotes “Male”) </a:t>
                </a:r>
              </a:p>
            </p:txBody>
          </p:sp>
        </mc:Choice>
        <mc:Fallback xmlns="">
          <p:sp>
            <p:nvSpPr>
              <p:cNvPr id="117" name="Rectangle 116">
                <a:extLst>
                  <a:ext uri="{FF2B5EF4-FFF2-40B4-BE49-F238E27FC236}">
                    <a16:creationId xmlns:a16="http://schemas.microsoft.com/office/drawing/2014/main" id="{A704C0FF-EB33-4D9C-A7A6-1042110AA12B}"/>
                  </a:ext>
                </a:extLst>
              </p:cNvPr>
              <p:cNvSpPr>
                <a:spLocks noRot="1" noChangeAspect="1" noMove="1" noResize="1" noEditPoints="1" noAdjustHandles="1" noChangeArrowheads="1" noChangeShapeType="1" noTextEdit="1"/>
              </p:cNvSpPr>
              <p:nvPr/>
            </p:nvSpPr>
            <p:spPr>
              <a:xfrm>
                <a:off x="1596312" y="5938060"/>
                <a:ext cx="6410618" cy="289089"/>
              </a:xfrm>
              <a:prstGeom prst="rect">
                <a:avLst/>
              </a:prstGeom>
              <a:blipFill>
                <a:blip r:embed="rId18"/>
                <a:stretch>
                  <a:fillRect l="-285" t="-6250" b="-22917"/>
                </a:stretch>
              </a:blipFill>
              <a:ln w="12700" cap="flat" cmpd="sng" algn="ctr">
                <a:noFill/>
                <a:prstDash val="solid"/>
                <a:miter lim="800000"/>
              </a:ln>
              <a:effectLst/>
            </p:spPr>
            <p:txBody>
              <a:bodyPr/>
              <a:lstStyle/>
              <a:p>
                <a:r>
                  <a:rPr lang="en-US">
                    <a:noFill/>
                  </a:rPr>
                  <a:t> </a:t>
                </a:r>
              </a:p>
            </p:txBody>
          </p:sp>
        </mc:Fallback>
      </mc:AlternateContent>
    </p:spTree>
    <p:extLst>
      <p:ext uri="{BB962C8B-B14F-4D97-AF65-F5344CB8AC3E}">
        <p14:creationId xmlns:p14="http://schemas.microsoft.com/office/powerpoint/2010/main" val="4161779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838295" y="551275"/>
                <a:ext cx="7467408" cy="5282215"/>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marL="0" lvl="2"/>
                <a:r>
                  <a:rPr lang="en-US" sz="3200" dirty="0"/>
                  <a:t>Almost all of machine learning systems work by using </a:t>
                </a:r>
                <a:r>
                  <a:rPr lang="en-US" sz="3200" i="1" dirty="0"/>
                  <a:t>a priori</a:t>
                </a:r>
                <a:r>
                  <a:rPr lang="en-US" sz="3200" dirty="0"/>
                  <a:t> probabilities and class conditional density functions to compute the posterior probability</a:t>
                </a:r>
              </a:p>
              <a:p>
                <a:pPr marL="457200" lvl="2" indent="-457200">
                  <a:buFont typeface="Arial" panose="020B0604020202020204" pitchFamily="34" charset="0"/>
                  <a:buChar char="•"/>
                </a:pPr>
                <a:endParaRPr lang="en-US" dirty="0"/>
              </a:p>
              <a:p>
                <a:pPr marL="0" lvl="1"/>
                <a:endParaRPr lang="en-US" sz="2800" dirty="0"/>
              </a:p>
              <a:p>
                <a:pPr marL="0" lvl="1"/>
                <a14:m>
                  <m:oMathPara xmlns:m="http://schemas.openxmlformats.org/officeDocument/2006/math">
                    <m:oMathParaPr>
                      <m:jc m:val="center"/>
                    </m:oMathParaPr>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𝑖</m:t>
                                  </m:r>
                                </m:sub>
                              </m:sSub>
                            </m:e>
                          </m:d>
                          <m:r>
                            <a:rPr lang="en-US" sz="2000" b="0" i="1" smtClean="0">
                              <a:latin typeface="Cambria Math" panose="02040503050406030204" pitchFamily="18" charset="0"/>
                            </a:rPr>
                            <m:t> </m:t>
                          </m:r>
                          <m:r>
                            <a:rPr lang="en-US" sz="2000" b="0" i="1" smtClean="0">
                              <a:latin typeface="Cambria Math" panose="02040503050406030204" pitchFamily="18" charset="0"/>
                            </a:rPr>
                            <m:t>𝑝</m:t>
                          </m:r>
                          <m:d>
                            <m:dPr>
                              <m:ctrlPr>
                                <a:rPr lang="en-US" sz="2000" i="1">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𝑖</m:t>
                                  </m:r>
                                </m:sub>
                              </m:sSub>
                            </m:e>
                          </m:d>
                        </m:num>
                        <m:den>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𝑗</m:t>
                                      </m:r>
                                    </m:sub>
                                  </m:sSub>
                                </m:e>
                              </m:d>
                              <m:r>
                                <a:rPr lang="en-US" sz="2000" i="1">
                                  <a:latin typeface="Cambria Math" panose="02040503050406030204" pitchFamily="18" charset="0"/>
                                </a:rPr>
                                <m:t> </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𝑗</m:t>
                                      </m:r>
                                    </m:sub>
                                  </m:sSub>
                                </m:e>
                              </m:d>
                            </m:e>
                          </m:nary>
                        </m:den>
                      </m:f>
                    </m:oMath>
                  </m:oMathPara>
                </a14:m>
                <a:endParaRPr lang="en-US" sz="4000" dirty="0"/>
              </a:p>
              <a:p>
                <a:pPr lvl="1" indent="-457200">
                  <a:buFont typeface="Arial" panose="020B0604020202020204" pitchFamily="34" charset="0"/>
                  <a:buChar char="•"/>
                </a:pPr>
                <a:endParaRPr lang="en-US" sz="2800" dirty="0"/>
              </a:p>
              <a:p>
                <a:pPr marL="0" lvl="1">
                  <a:spcBef>
                    <a:spcPts val="1200"/>
                  </a:spcBef>
                </a:pPr>
                <a:r>
                  <a:rPr lang="en-US" dirty="0"/>
                  <a:t>If the class conditional probability density function happens to be one dimensional and normal, then the posterior probability (and the classifier) reduces to simple formulas involving means and standard deviations. Easy to calculate!</a:t>
                </a:r>
              </a:p>
            </p:txBody>
          </p:sp>
        </mc:Choice>
        <mc:Fallback xmlns="">
          <p:sp>
            <p:nvSpPr>
              <p:cNvPr id="7" name="TextBox 6"/>
              <p:cNvSpPr txBox="1">
                <a:spLocks noRot="1" noChangeAspect="1" noMove="1" noResize="1" noEditPoints="1" noAdjustHandles="1" noChangeArrowheads="1" noChangeShapeType="1" noTextEdit="1"/>
              </p:cNvSpPr>
              <p:nvPr/>
            </p:nvSpPr>
            <p:spPr>
              <a:xfrm>
                <a:off x="838295" y="551275"/>
                <a:ext cx="7467408" cy="5282215"/>
              </a:xfrm>
              <a:prstGeom prst="rect">
                <a:avLst/>
              </a:prstGeom>
              <a:blipFill>
                <a:blip r:embed="rId2"/>
                <a:stretch>
                  <a:fillRect l="-2124" t="-1499" b="-807"/>
                </a:stretch>
              </a:blipFill>
            </p:spPr>
            <p:txBody>
              <a:bodyPr/>
              <a:lstStyle/>
              <a:p>
                <a:r>
                  <a:rPr lang="en-US">
                    <a:noFill/>
                  </a:rPr>
                  <a:t> </a:t>
                </a:r>
              </a:p>
            </p:txBody>
          </p:sp>
        </mc:Fallback>
      </mc:AlternateContent>
      <p:grpSp>
        <p:nvGrpSpPr>
          <p:cNvPr id="31" name="Group 30"/>
          <p:cNvGrpSpPr/>
          <p:nvPr/>
        </p:nvGrpSpPr>
        <p:grpSpPr>
          <a:xfrm>
            <a:off x="5074836" y="3166392"/>
            <a:ext cx="3495300" cy="630315"/>
            <a:chOff x="4518727" y="2196173"/>
            <a:chExt cx="4060287" cy="630315"/>
          </a:xfrm>
        </p:grpSpPr>
        <p:sp>
          <p:nvSpPr>
            <p:cNvPr id="32" name="Rectangle 31"/>
            <p:cNvSpPr/>
            <p:nvPr/>
          </p:nvSpPr>
          <p:spPr>
            <a:xfrm>
              <a:off x="4518727" y="2343992"/>
              <a:ext cx="1090236" cy="3346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022245" y="2196173"/>
              <a:ext cx="2556769" cy="6303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Class conditional probability density</a:t>
              </a:r>
            </a:p>
          </p:txBody>
        </p:sp>
        <p:cxnSp>
          <p:nvCxnSpPr>
            <p:cNvPr id="34" name="Straight Arrow Connector 33"/>
            <p:cNvCxnSpPr>
              <a:endCxn id="32" idx="3"/>
            </p:cNvCxnSpPr>
            <p:nvPr/>
          </p:nvCxnSpPr>
          <p:spPr>
            <a:xfrm flipH="1" flipV="1">
              <a:off x="5608963" y="2511330"/>
              <a:ext cx="413284"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302144" y="3166392"/>
            <a:ext cx="4731495" cy="630315"/>
            <a:chOff x="-253964" y="2196173"/>
            <a:chExt cx="4731495" cy="630315"/>
          </a:xfrm>
        </p:grpSpPr>
        <p:sp>
          <p:nvSpPr>
            <p:cNvPr id="36" name="Rectangle 35"/>
            <p:cNvSpPr/>
            <p:nvPr/>
          </p:nvSpPr>
          <p:spPr>
            <a:xfrm>
              <a:off x="3775117" y="2343992"/>
              <a:ext cx="702414" cy="3346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53964" y="2196173"/>
              <a:ext cx="2556769" cy="6303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A priori </a:t>
              </a:r>
              <a:r>
                <a:rPr lang="en-US" dirty="0">
                  <a:solidFill>
                    <a:schemeClr val="tx1"/>
                  </a:solidFill>
                </a:rPr>
                <a:t>probability</a:t>
              </a:r>
              <a:endParaRPr lang="en-US" i="1" dirty="0">
                <a:solidFill>
                  <a:schemeClr val="tx1"/>
                </a:solidFill>
              </a:endParaRPr>
            </a:p>
          </p:txBody>
        </p:sp>
        <p:cxnSp>
          <p:nvCxnSpPr>
            <p:cNvPr id="38" name="Straight Arrow Connector 37"/>
            <p:cNvCxnSpPr>
              <a:stCxn id="37" idx="3"/>
              <a:endCxn id="36" idx="1"/>
            </p:cNvCxnSpPr>
            <p:nvPr/>
          </p:nvCxnSpPr>
          <p:spPr>
            <a:xfrm flipV="1">
              <a:off x="2302805" y="2511330"/>
              <a:ext cx="147231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302144" y="3516165"/>
            <a:ext cx="3464094" cy="1085451"/>
            <a:chOff x="311022" y="5439855"/>
            <a:chExt cx="3464094" cy="1085451"/>
          </a:xfrm>
        </p:grpSpPr>
        <p:sp>
          <p:nvSpPr>
            <p:cNvPr id="45" name="Rectangle 44"/>
            <p:cNvSpPr/>
            <p:nvPr/>
          </p:nvSpPr>
          <p:spPr>
            <a:xfrm>
              <a:off x="2908987" y="5439855"/>
              <a:ext cx="866129" cy="3346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11022" y="5894991"/>
              <a:ext cx="2556769" cy="6303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Posterior </a:t>
              </a:r>
              <a:r>
                <a:rPr lang="en-US" dirty="0">
                  <a:solidFill>
                    <a:schemeClr val="tx1"/>
                  </a:solidFill>
                </a:rPr>
                <a:t>probability</a:t>
              </a:r>
              <a:endParaRPr lang="en-US" i="1" dirty="0">
                <a:solidFill>
                  <a:schemeClr val="tx1"/>
                </a:solidFill>
              </a:endParaRPr>
            </a:p>
          </p:txBody>
        </p:sp>
        <p:cxnSp>
          <p:nvCxnSpPr>
            <p:cNvPr id="51" name="Elbow Connector 50"/>
            <p:cNvCxnSpPr>
              <a:stCxn id="46" idx="3"/>
              <a:endCxn id="45" idx="2"/>
            </p:cNvCxnSpPr>
            <p:nvPr/>
          </p:nvCxnSpPr>
          <p:spPr>
            <a:xfrm flipV="1">
              <a:off x="2867791" y="5774531"/>
              <a:ext cx="474261" cy="43561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Bayes Classifier (also, Theorem)</a:t>
            </a:r>
          </a:p>
        </p:txBody>
      </p:sp>
    </p:spTree>
    <p:extLst>
      <p:ext uri="{BB962C8B-B14F-4D97-AF65-F5344CB8AC3E}">
        <p14:creationId xmlns:p14="http://schemas.microsoft.com/office/powerpoint/2010/main" val="278410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animEffect transition="in" filter="fade">
                                      <p:cBhvr>
                                        <p:cTn id="13" dur="500"/>
                                        <p:tgtEl>
                                          <p:spTgt spid="7">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838295" y="577909"/>
                <a:ext cx="7467408" cy="5724452"/>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lvl="1" indent="-457200">
                  <a:buFont typeface="Arial" panose="020B0604020202020204" pitchFamily="34" charset="0"/>
                  <a:buChar char="•"/>
                </a:pPr>
                <a:r>
                  <a:rPr lang="en-US" sz="2600" dirty="0"/>
                  <a:t>Multiclass classifier, </a:t>
                </a:r>
                <a14:m>
                  <m:oMath xmlns:m="http://schemas.openxmlformats.org/officeDocument/2006/math">
                    <m:r>
                      <a:rPr lang="en-US" sz="2800" i="1">
                        <a:latin typeface="Cambria Math" panose="02040503050406030204" pitchFamily="18" charset="0"/>
                      </a:rPr>
                      <m:t>𝐶</m:t>
                    </m:r>
                  </m:oMath>
                </a14:m>
                <a:r>
                  <a:rPr lang="en-US" sz="2600" dirty="0"/>
                  <a:t> classes:</a:t>
                </a:r>
              </a:p>
              <a:p>
                <a:pPr lvl="1" indent="-457200">
                  <a:buFont typeface="Arial" panose="020B0604020202020204" pitchFamily="34" charset="0"/>
                  <a:buChar char="•"/>
                </a:pPr>
                <a:endParaRPr lang="en-US" sz="2600" dirty="0"/>
              </a:p>
              <a:p>
                <a:pPr marL="0" lvl="1"/>
                <a14:m>
                  <m:oMathPara xmlns:m="http://schemas.openxmlformats.org/officeDocument/2006/math">
                    <m:oMathParaPr>
                      <m:jc m:val="center"/>
                    </m:oMathParaPr>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𝑖</m:t>
                                  </m:r>
                                </m:sub>
                              </m:sSub>
                            </m:e>
                          </m:d>
                          <m:r>
                            <a:rPr lang="en-US" sz="2000" b="0" i="1" smtClean="0">
                              <a:latin typeface="Cambria Math" panose="02040503050406030204" pitchFamily="18" charset="0"/>
                            </a:rPr>
                            <m:t> </m:t>
                          </m:r>
                          <m:r>
                            <a:rPr lang="en-US" sz="2000" b="0" i="1" smtClean="0">
                              <a:latin typeface="Cambria Math" panose="02040503050406030204" pitchFamily="18" charset="0"/>
                            </a:rPr>
                            <m:t>𝑝</m:t>
                          </m:r>
                          <m:d>
                            <m:dPr>
                              <m:ctrlPr>
                                <a:rPr lang="en-US" sz="2000" i="1">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𝑖</m:t>
                                  </m:r>
                                </m:sub>
                              </m:sSub>
                            </m:e>
                          </m:d>
                        </m:num>
                        <m:den>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=1</m:t>
                              </m:r>
                            </m:sub>
                            <m:sup>
                              <m:r>
                                <a:rPr lang="en-US" sz="2000" b="0" i="1" smtClean="0">
                                  <a:latin typeface="Cambria Math" panose="02040503050406030204" pitchFamily="18" charset="0"/>
                                </a:rPr>
                                <m:t>𝐶</m:t>
                              </m:r>
                            </m:sup>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𝑗</m:t>
                                      </m:r>
                                    </m:sub>
                                  </m:sSub>
                                </m:e>
                              </m:d>
                              <m:r>
                                <a:rPr lang="en-US" sz="2000" i="1">
                                  <a:latin typeface="Cambria Math" panose="02040503050406030204" pitchFamily="18" charset="0"/>
                                </a:rPr>
                                <m:t> </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𝑗</m:t>
                                      </m:r>
                                    </m:sub>
                                  </m:sSub>
                                </m:e>
                              </m:d>
                            </m:e>
                          </m:nary>
                        </m:den>
                      </m:f>
                    </m:oMath>
                  </m:oMathPara>
                </a14:m>
                <a:endParaRPr lang="en-US" sz="4000" dirty="0"/>
              </a:p>
              <a:p>
                <a:pPr marL="0" lvl="1"/>
                <a:endParaRPr lang="en-US" sz="4000" dirty="0"/>
              </a:p>
              <a:p>
                <a:pPr lvl="1" indent="-457200">
                  <a:buFont typeface="Arial" panose="020B0604020202020204" pitchFamily="34" charset="0"/>
                  <a:buChar char="•"/>
                </a:pPr>
                <a:r>
                  <a:rPr lang="en-US" sz="2600" dirty="0">
                    <a:solidFill>
                      <a:prstClr val="black"/>
                    </a:solidFill>
                  </a:rPr>
                  <a:t>With multidimensional features,:</a:t>
                </a:r>
              </a:p>
              <a:p>
                <a:pPr lvl="1" indent="-457200">
                  <a:buFont typeface="Arial" panose="020B0604020202020204" pitchFamily="34" charset="0"/>
                  <a:buChar char="•"/>
                </a:pPr>
                <a:endParaRPr lang="en-US" sz="2600" dirty="0">
                  <a:solidFill>
                    <a:prstClr val="black"/>
                  </a:solidFill>
                </a:endParaRPr>
              </a:p>
              <a:p>
                <a:pPr marL="0" lvl="1"/>
                <a14:m>
                  <m:oMathPara xmlns:m="http://schemas.openxmlformats.org/officeDocument/2006/math">
                    <m:oMathParaPr>
                      <m:jc m:val="center"/>
                    </m:oMathParaPr>
                    <m:oMath xmlns:m="http://schemas.openxmlformats.org/officeDocument/2006/math">
                      <m:r>
                        <a:rPr lang="en-US" sz="2000" i="1">
                          <a:solidFill>
                            <a:prstClr val="black"/>
                          </a:solidFill>
                          <a:latin typeface="Cambria Math" panose="02040503050406030204" pitchFamily="18" charset="0"/>
                        </a:rPr>
                        <m:t>𝑃</m:t>
                      </m:r>
                      <m:d>
                        <m:dPr>
                          <m:ctrlPr>
                            <a:rPr lang="en-US" sz="2000" i="1">
                              <a:solidFill>
                                <a:prstClr val="black"/>
                              </a:solidFill>
                              <a:latin typeface="Cambria Math" panose="02040503050406030204" pitchFamily="18" charset="0"/>
                            </a:rPr>
                          </m:ctrlPr>
                        </m:dPr>
                        <m:e>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𝜔</m:t>
                              </m:r>
                            </m:e>
                            <m:sub>
                              <m:r>
                                <a:rPr lang="en-US" sz="2000" i="1">
                                  <a:solidFill>
                                    <a:prstClr val="black"/>
                                  </a:solidFill>
                                  <a:latin typeface="Cambria Math" panose="02040503050406030204" pitchFamily="18" charset="0"/>
                                </a:rPr>
                                <m:t>𝑖</m:t>
                              </m:r>
                            </m:sub>
                          </m:sSub>
                          <m:r>
                            <a:rPr lang="en-US" sz="2000" i="1">
                              <a:solidFill>
                                <a:prstClr val="black"/>
                              </a:solidFill>
                              <a:latin typeface="Cambria Math" panose="02040503050406030204" pitchFamily="18" charset="0"/>
                            </a:rPr>
                            <m:t>|</m:t>
                          </m:r>
                          <m:r>
                            <a:rPr lang="en-US" sz="2000" b="1" i="0">
                              <a:solidFill>
                                <a:prstClr val="black"/>
                              </a:solidFill>
                              <a:latin typeface="Cambria Math" panose="02040503050406030204" pitchFamily="18" charset="0"/>
                            </a:rPr>
                            <m:t>𝐱</m:t>
                          </m:r>
                        </m:e>
                      </m:d>
                      <m:r>
                        <a:rPr lang="en-US" sz="2000" i="1">
                          <a:solidFill>
                            <a:prstClr val="black"/>
                          </a:solidFill>
                          <a:latin typeface="Cambria Math" panose="02040503050406030204" pitchFamily="18" charset="0"/>
                        </a:rPr>
                        <m:t>=</m:t>
                      </m:r>
                      <m:f>
                        <m:fPr>
                          <m:ctrlPr>
                            <a:rPr lang="en-US" sz="2000" i="1">
                              <a:solidFill>
                                <a:prstClr val="black"/>
                              </a:solidFill>
                              <a:latin typeface="Cambria Math" panose="02040503050406030204" pitchFamily="18" charset="0"/>
                            </a:rPr>
                          </m:ctrlPr>
                        </m:fPr>
                        <m:num>
                          <m:r>
                            <a:rPr lang="en-US" sz="2000" i="1">
                              <a:solidFill>
                                <a:prstClr val="black"/>
                              </a:solidFill>
                              <a:latin typeface="Cambria Math" panose="02040503050406030204" pitchFamily="18" charset="0"/>
                            </a:rPr>
                            <m:t>𝑃</m:t>
                          </m:r>
                          <m:d>
                            <m:dPr>
                              <m:ctrlPr>
                                <a:rPr lang="en-US" sz="2000" i="1">
                                  <a:solidFill>
                                    <a:prstClr val="black"/>
                                  </a:solidFill>
                                  <a:latin typeface="Cambria Math" panose="02040503050406030204" pitchFamily="18" charset="0"/>
                                </a:rPr>
                              </m:ctrlPr>
                            </m:dPr>
                            <m:e>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𝜔</m:t>
                                  </m:r>
                                </m:e>
                                <m:sub>
                                  <m:r>
                                    <a:rPr lang="en-US" sz="2000" i="1">
                                      <a:solidFill>
                                        <a:prstClr val="black"/>
                                      </a:solidFill>
                                      <a:latin typeface="Cambria Math" panose="02040503050406030204" pitchFamily="18" charset="0"/>
                                    </a:rPr>
                                    <m:t>𝑖</m:t>
                                  </m:r>
                                </m:sub>
                              </m:sSub>
                            </m:e>
                          </m:d>
                          <m:r>
                            <a:rPr lang="en-US" sz="2000" i="1">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𝑝</m:t>
                          </m:r>
                          <m:d>
                            <m:dPr>
                              <m:ctrlPr>
                                <a:rPr lang="en-US" sz="2000" i="1">
                                  <a:solidFill>
                                    <a:prstClr val="black"/>
                                  </a:solidFill>
                                  <a:latin typeface="Cambria Math" panose="02040503050406030204" pitchFamily="18" charset="0"/>
                                </a:rPr>
                              </m:ctrlPr>
                            </m:dPr>
                            <m:e>
                              <m:r>
                                <a:rPr lang="en-US" sz="2000" b="1">
                                  <a:solidFill>
                                    <a:prstClr val="black"/>
                                  </a:solidFill>
                                  <a:latin typeface="Cambria Math" panose="02040503050406030204" pitchFamily="18" charset="0"/>
                                </a:rPr>
                                <m:t>𝐱</m:t>
                              </m:r>
                              <m:r>
                                <a:rPr lang="en-US" sz="2000" i="1">
                                  <a:solidFill>
                                    <a:prstClr val="black"/>
                                  </a:solidFill>
                                  <a:latin typeface="Cambria Math" panose="02040503050406030204" pitchFamily="18" charset="0"/>
                                </a:rPr>
                                <m:t>|</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𝜔</m:t>
                                  </m:r>
                                </m:e>
                                <m:sub>
                                  <m:r>
                                    <a:rPr lang="en-US" sz="2000" i="1">
                                      <a:solidFill>
                                        <a:prstClr val="black"/>
                                      </a:solidFill>
                                      <a:latin typeface="Cambria Math" panose="02040503050406030204" pitchFamily="18" charset="0"/>
                                    </a:rPr>
                                    <m:t>𝑖</m:t>
                                  </m:r>
                                </m:sub>
                              </m:sSub>
                            </m:e>
                          </m:d>
                        </m:num>
                        <m:den>
                          <m:nary>
                            <m:naryPr>
                              <m:chr m:val="∑"/>
                              <m:ctrlPr>
                                <a:rPr lang="en-US" sz="2000" i="1">
                                  <a:solidFill>
                                    <a:prstClr val="black"/>
                                  </a:solidFill>
                                  <a:latin typeface="Cambria Math" panose="02040503050406030204" pitchFamily="18" charset="0"/>
                                </a:rPr>
                              </m:ctrlPr>
                            </m:naryPr>
                            <m:sub>
                              <m:r>
                                <m:rPr>
                                  <m:brk m:alnAt="23"/>
                                </m:rPr>
                                <a:rPr lang="en-US" sz="2000" i="1">
                                  <a:solidFill>
                                    <a:prstClr val="black"/>
                                  </a:solidFill>
                                  <a:latin typeface="Cambria Math" panose="02040503050406030204" pitchFamily="18" charset="0"/>
                                </a:rPr>
                                <m:t>𝑗</m:t>
                              </m:r>
                              <m:r>
                                <a:rPr lang="en-US" sz="2000" i="1">
                                  <a:solidFill>
                                    <a:prstClr val="black"/>
                                  </a:solidFill>
                                  <a:latin typeface="Cambria Math" panose="02040503050406030204" pitchFamily="18" charset="0"/>
                                </a:rPr>
                                <m:t>=1</m:t>
                              </m:r>
                            </m:sub>
                            <m:sup>
                              <m:r>
                                <a:rPr lang="en-US" sz="2000" i="1">
                                  <a:solidFill>
                                    <a:prstClr val="black"/>
                                  </a:solidFill>
                                  <a:latin typeface="Cambria Math" panose="02040503050406030204" pitchFamily="18" charset="0"/>
                                </a:rPr>
                                <m:t>𝐶</m:t>
                              </m:r>
                            </m:sup>
                            <m:e>
                              <m:r>
                                <a:rPr lang="en-US" sz="2000" i="1">
                                  <a:solidFill>
                                    <a:prstClr val="black"/>
                                  </a:solidFill>
                                  <a:latin typeface="Cambria Math" panose="02040503050406030204" pitchFamily="18" charset="0"/>
                                </a:rPr>
                                <m:t>𝑃</m:t>
                              </m:r>
                              <m:d>
                                <m:dPr>
                                  <m:ctrlPr>
                                    <a:rPr lang="en-US" sz="2000" i="1">
                                      <a:solidFill>
                                        <a:prstClr val="black"/>
                                      </a:solidFill>
                                      <a:latin typeface="Cambria Math" panose="02040503050406030204" pitchFamily="18" charset="0"/>
                                    </a:rPr>
                                  </m:ctrlPr>
                                </m:dPr>
                                <m:e>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𝜔</m:t>
                                      </m:r>
                                    </m:e>
                                    <m:sub>
                                      <m:r>
                                        <a:rPr lang="en-US" sz="2000" i="1">
                                          <a:solidFill>
                                            <a:prstClr val="black"/>
                                          </a:solidFill>
                                          <a:latin typeface="Cambria Math" panose="02040503050406030204" pitchFamily="18" charset="0"/>
                                        </a:rPr>
                                        <m:t>𝑗</m:t>
                                      </m:r>
                                    </m:sub>
                                  </m:sSub>
                                </m:e>
                              </m:d>
                              <m:r>
                                <a:rPr lang="en-US" sz="2000" i="1">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𝑝</m:t>
                              </m:r>
                              <m:d>
                                <m:dPr>
                                  <m:ctrlPr>
                                    <a:rPr lang="en-US" sz="2000" i="1">
                                      <a:solidFill>
                                        <a:prstClr val="black"/>
                                      </a:solidFill>
                                      <a:latin typeface="Cambria Math" panose="02040503050406030204" pitchFamily="18" charset="0"/>
                                    </a:rPr>
                                  </m:ctrlPr>
                                </m:dPr>
                                <m:e>
                                  <m:r>
                                    <a:rPr lang="en-US" sz="2000" b="1">
                                      <a:solidFill>
                                        <a:prstClr val="black"/>
                                      </a:solidFill>
                                      <a:latin typeface="Cambria Math" panose="02040503050406030204" pitchFamily="18" charset="0"/>
                                    </a:rPr>
                                    <m:t>𝐱</m:t>
                                  </m:r>
                                  <m:r>
                                    <a:rPr lang="en-US" sz="2000" i="1">
                                      <a:solidFill>
                                        <a:prstClr val="black"/>
                                      </a:solidFill>
                                      <a:latin typeface="Cambria Math" panose="02040503050406030204" pitchFamily="18" charset="0"/>
                                    </a:rPr>
                                    <m:t>|</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𝜔</m:t>
                                      </m:r>
                                    </m:e>
                                    <m:sub>
                                      <m:r>
                                        <a:rPr lang="en-US" sz="2000" i="1">
                                          <a:solidFill>
                                            <a:prstClr val="black"/>
                                          </a:solidFill>
                                          <a:latin typeface="Cambria Math" panose="02040503050406030204" pitchFamily="18" charset="0"/>
                                        </a:rPr>
                                        <m:t>𝑗</m:t>
                                      </m:r>
                                    </m:sub>
                                  </m:sSub>
                                </m:e>
                              </m:d>
                            </m:e>
                          </m:nary>
                        </m:den>
                      </m:f>
                    </m:oMath>
                  </m:oMathPara>
                </a14:m>
                <a:endParaRPr lang="en-US" sz="4000" dirty="0">
                  <a:solidFill>
                    <a:prstClr val="black"/>
                  </a:solidFill>
                </a:endParaRPr>
              </a:p>
              <a:p>
                <a:pPr lvl="1" indent="-457200">
                  <a:buFont typeface="Arial" panose="020B0604020202020204" pitchFamily="34" charset="0"/>
                  <a:buChar char="•"/>
                </a:pPr>
                <a:endParaRPr lang="en-US" sz="2600" dirty="0">
                  <a:solidFill>
                    <a:prstClr val="black"/>
                  </a:solidFill>
                </a:endParaRPr>
              </a:p>
              <a:p>
                <a:pPr lvl="1" indent="-457200">
                  <a:buFont typeface="Arial" panose="020B0604020202020204" pitchFamily="34" charset="0"/>
                  <a:buChar char="•"/>
                </a:pPr>
                <a:r>
                  <a:rPr lang="en-US" sz="2000" dirty="0">
                    <a:solidFill>
                      <a:prstClr val="black"/>
                    </a:solidFill>
                  </a:rPr>
                  <a:t>If we find that the distributions are normal (Gaussian), we can simply use training data to find parameters such as the mean and standard deviation and use formulas to compute </a:t>
                </a:r>
                <a14:m>
                  <m:oMath xmlns:m="http://schemas.openxmlformats.org/officeDocument/2006/math">
                    <m:r>
                      <a:rPr lang="en-US" sz="2000" i="1">
                        <a:solidFill>
                          <a:prstClr val="black"/>
                        </a:solidFill>
                        <a:latin typeface="Cambria Math" panose="02040503050406030204" pitchFamily="18" charset="0"/>
                      </a:rPr>
                      <m:t>𝑝</m:t>
                    </m:r>
                    <m:d>
                      <m:dPr>
                        <m:ctrlPr>
                          <a:rPr lang="en-US" sz="2000" i="1">
                            <a:solidFill>
                              <a:prstClr val="black"/>
                            </a:solidFill>
                            <a:latin typeface="Cambria Math" panose="02040503050406030204" pitchFamily="18" charset="0"/>
                          </a:rPr>
                        </m:ctrlPr>
                      </m:dPr>
                      <m:e>
                        <m:r>
                          <a:rPr lang="en-US" sz="2000" b="1">
                            <a:solidFill>
                              <a:prstClr val="black"/>
                            </a:solidFill>
                            <a:latin typeface="Cambria Math" panose="02040503050406030204" pitchFamily="18" charset="0"/>
                          </a:rPr>
                          <m:t>𝐱</m:t>
                        </m:r>
                        <m:r>
                          <a:rPr lang="en-US" sz="2000" i="1">
                            <a:solidFill>
                              <a:prstClr val="black"/>
                            </a:solidFill>
                            <a:latin typeface="Cambria Math" panose="02040503050406030204" pitchFamily="18" charset="0"/>
                          </a:rPr>
                          <m:t>|</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𝜔</m:t>
                            </m:r>
                          </m:e>
                          <m:sub>
                            <m:r>
                              <a:rPr lang="en-US" sz="2000" i="1">
                                <a:solidFill>
                                  <a:prstClr val="black"/>
                                </a:solidFill>
                                <a:latin typeface="Cambria Math" panose="02040503050406030204" pitchFamily="18" charset="0"/>
                              </a:rPr>
                              <m:t>𝑖</m:t>
                            </m:r>
                          </m:sub>
                        </m:sSub>
                      </m:e>
                    </m:d>
                  </m:oMath>
                </a14:m>
                <a:endParaRPr lang="en-US" sz="2600" dirty="0">
                  <a:solidFill>
                    <a:prstClr val="black"/>
                  </a:solidFill>
                </a:endParaRPr>
              </a:p>
              <a:p>
                <a:pPr lvl="1" indent="-457200">
                  <a:buFont typeface="Arial" panose="020B0604020202020204" pitchFamily="34" charset="0"/>
                  <a:buChar char="•"/>
                </a:pPr>
                <a:r>
                  <a:rPr lang="en-US" sz="2000" dirty="0"/>
                  <a:t>Other types of data distributions can be constructed as a sum of Gaussians.</a:t>
                </a:r>
                <a:endParaRPr lang="en-US" sz="2000" dirty="0">
                  <a:solidFill>
                    <a:prstClr val="black"/>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838295" y="577909"/>
                <a:ext cx="7467408" cy="5724452"/>
              </a:xfrm>
              <a:prstGeom prst="rect">
                <a:avLst/>
              </a:prstGeom>
              <a:blipFill rotWithShape="0">
                <a:blip r:embed="rId2"/>
                <a:stretch>
                  <a:fillRect l="-1307" t="-532" r="-408" b="-958"/>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3052" y="3225183"/>
            <a:ext cx="1190625" cy="129540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6454068" y="1437400"/>
                <a:ext cx="2394172" cy="742447"/>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050" dirty="0">
                    <a:solidFill>
                      <a:schemeClr val="tx1"/>
                    </a:solidFill>
                  </a:rPr>
                  <a:t>Classify a given feature </a:t>
                </a:r>
                <a14:m>
                  <m:oMath xmlns:m="http://schemas.openxmlformats.org/officeDocument/2006/math">
                    <m:r>
                      <a:rPr lang="en-US" sz="1050" i="1">
                        <a:solidFill>
                          <a:prstClr val="black"/>
                        </a:solidFill>
                        <a:latin typeface="Cambria Math" panose="02040503050406030204" pitchFamily="18" charset="0"/>
                      </a:rPr>
                      <m:t>𝑥</m:t>
                    </m:r>
                    <m:r>
                      <a:rPr lang="en-US" sz="1050" i="1">
                        <a:solidFill>
                          <a:prstClr val="black"/>
                        </a:solidFill>
                        <a:latin typeface="Cambria Math" panose="02040503050406030204" pitchFamily="18" charset="0"/>
                      </a:rPr>
                      <m:t> </m:t>
                    </m:r>
                  </m:oMath>
                </a14:m>
                <a:r>
                  <a:rPr lang="en-US" sz="1050" dirty="0">
                    <a:solidFill>
                      <a:schemeClr val="tx1"/>
                    </a:solidFill>
                  </a:rPr>
                  <a:t>by finding </a:t>
                </a:r>
                <a14:m>
                  <m:oMath xmlns:m="http://schemas.openxmlformats.org/officeDocument/2006/math">
                    <m:r>
                      <a:rPr lang="en-US" sz="1100" i="1">
                        <a:solidFill>
                          <a:prstClr val="black"/>
                        </a:solidFill>
                        <a:latin typeface="Cambria Math" panose="02040503050406030204" pitchFamily="18" charset="0"/>
                      </a:rPr>
                      <m:t>𝑃</m:t>
                    </m:r>
                    <m:d>
                      <m:dPr>
                        <m:ctrlPr>
                          <a:rPr lang="en-US" sz="1100" i="1">
                            <a:solidFill>
                              <a:prstClr val="black"/>
                            </a:solidFill>
                            <a:latin typeface="Cambria Math" panose="02040503050406030204" pitchFamily="18" charset="0"/>
                          </a:rPr>
                        </m:ctrlPr>
                      </m:dPr>
                      <m:e>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ea typeface="Cambria Math" panose="02040503050406030204" pitchFamily="18" charset="0"/>
                              </a:rPr>
                              <m:t>𝜔</m:t>
                            </m:r>
                          </m:e>
                          <m:sub>
                            <m:r>
                              <a:rPr lang="en-US" sz="1100" b="0" i="1" smtClean="0">
                                <a:solidFill>
                                  <a:prstClr val="black"/>
                                </a:solidFill>
                                <a:latin typeface="Cambria Math" panose="02040503050406030204" pitchFamily="18" charset="0"/>
                                <a:ea typeface="Cambria Math" panose="02040503050406030204" pitchFamily="18" charset="0"/>
                              </a:rPr>
                              <m:t>1</m:t>
                            </m:r>
                          </m:sub>
                        </m:sSub>
                        <m:r>
                          <a:rPr lang="en-US" sz="1100" i="1">
                            <a:solidFill>
                              <a:prstClr val="black"/>
                            </a:solidFill>
                            <a:latin typeface="Cambria Math" panose="02040503050406030204" pitchFamily="18" charset="0"/>
                          </a:rPr>
                          <m:t>|</m:t>
                        </m:r>
                        <m:r>
                          <a:rPr lang="en-US" sz="1100" i="1">
                            <a:solidFill>
                              <a:prstClr val="black"/>
                            </a:solidFill>
                            <a:latin typeface="Cambria Math" panose="02040503050406030204" pitchFamily="18" charset="0"/>
                          </a:rPr>
                          <m:t>𝑥</m:t>
                        </m:r>
                      </m:e>
                    </m:d>
                    <m:r>
                      <a:rPr lang="en-US" sz="1100" b="0" i="1" smtClean="0">
                        <a:solidFill>
                          <a:prstClr val="black"/>
                        </a:solidFill>
                        <a:latin typeface="Cambria Math" panose="02040503050406030204" pitchFamily="18" charset="0"/>
                      </a:rPr>
                      <m:t>,</m:t>
                    </m:r>
                    <m:r>
                      <a:rPr lang="en-US" sz="1100" i="1">
                        <a:solidFill>
                          <a:prstClr val="black"/>
                        </a:solidFill>
                        <a:latin typeface="Cambria Math" panose="02040503050406030204" pitchFamily="18" charset="0"/>
                      </a:rPr>
                      <m:t>𝑃</m:t>
                    </m:r>
                    <m:d>
                      <m:dPr>
                        <m:ctrlPr>
                          <a:rPr lang="en-US" sz="1100" i="1">
                            <a:solidFill>
                              <a:prstClr val="black"/>
                            </a:solidFill>
                            <a:latin typeface="Cambria Math" panose="02040503050406030204" pitchFamily="18" charset="0"/>
                          </a:rPr>
                        </m:ctrlPr>
                      </m:dPr>
                      <m:e>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ea typeface="Cambria Math" panose="02040503050406030204" pitchFamily="18" charset="0"/>
                              </a:rPr>
                              <m:t>𝜔</m:t>
                            </m:r>
                          </m:e>
                          <m:sub>
                            <m:r>
                              <a:rPr lang="en-US" sz="1100" b="0" i="1" smtClean="0">
                                <a:solidFill>
                                  <a:prstClr val="black"/>
                                </a:solidFill>
                                <a:latin typeface="Cambria Math" panose="02040503050406030204" pitchFamily="18" charset="0"/>
                                <a:ea typeface="Cambria Math" panose="02040503050406030204" pitchFamily="18" charset="0"/>
                              </a:rPr>
                              <m:t>2</m:t>
                            </m:r>
                          </m:sub>
                        </m:sSub>
                        <m:r>
                          <a:rPr lang="en-US" sz="1100" i="1">
                            <a:solidFill>
                              <a:prstClr val="black"/>
                            </a:solidFill>
                            <a:latin typeface="Cambria Math" panose="02040503050406030204" pitchFamily="18" charset="0"/>
                          </a:rPr>
                          <m:t>|</m:t>
                        </m:r>
                        <m:r>
                          <a:rPr lang="en-US" sz="1100" i="1">
                            <a:solidFill>
                              <a:prstClr val="black"/>
                            </a:solidFill>
                            <a:latin typeface="Cambria Math" panose="02040503050406030204" pitchFamily="18" charset="0"/>
                          </a:rPr>
                          <m:t>𝑥</m:t>
                        </m:r>
                      </m:e>
                    </m:d>
                  </m:oMath>
                </a14:m>
                <a:r>
                  <a:rPr lang="en-US" sz="1050" dirty="0">
                    <a:solidFill>
                      <a:schemeClr val="tx1"/>
                    </a:solidFill>
                  </a:rPr>
                  <a:t>, </a:t>
                </a:r>
                <a14:m>
                  <m:oMath xmlns:m="http://schemas.openxmlformats.org/officeDocument/2006/math">
                    <m:r>
                      <a:rPr lang="en-US" sz="1050" i="1">
                        <a:solidFill>
                          <a:prstClr val="black"/>
                        </a:solidFill>
                        <a:latin typeface="Cambria Math" panose="02040503050406030204" pitchFamily="18" charset="0"/>
                      </a:rPr>
                      <m:t>𝑃</m:t>
                    </m:r>
                    <m:d>
                      <m:dPr>
                        <m:ctrlPr>
                          <a:rPr lang="en-US" sz="1050" i="1">
                            <a:solidFill>
                              <a:prstClr val="black"/>
                            </a:solidFill>
                            <a:latin typeface="Cambria Math" panose="02040503050406030204" pitchFamily="18" charset="0"/>
                          </a:rPr>
                        </m:ctrlPr>
                      </m:dPr>
                      <m:e>
                        <m:sSub>
                          <m:sSubPr>
                            <m:ctrlPr>
                              <a:rPr lang="en-US" sz="1050" i="1">
                                <a:solidFill>
                                  <a:prstClr val="black"/>
                                </a:solidFill>
                                <a:latin typeface="Cambria Math" panose="02040503050406030204" pitchFamily="18" charset="0"/>
                              </a:rPr>
                            </m:ctrlPr>
                          </m:sSubPr>
                          <m:e>
                            <m:r>
                              <a:rPr lang="en-US" sz="1050" i="1">
                                <a:solidFill>
                                  <a:prstClr val="black"/>
                                </a:solidFill>
                                <a:latin typeface="Cambria Math" panose="02040503050406030204" pitchFamily="18" charset="0"/>
                                <a:ea typeface="Cambria Math" panose="02040503050406030204" pitchFamily="18" charset="0"/>
                              </a:rPr>
                              <m:t>𝜔</m:t>
                            </m:r>
                          </m:e>
                          <m:sub>
                            <m:r>
                              <a:rPr lang="en-US" sz="1050" b="0" i="1" smtClean="0">
                                <a:solidFill>
                                  <a:prstClr val="black"/>
                                </a:solidFill>
                                <a:latin typeface="Cambria Math" panose="02040503050406030204" pitchFamily="18" charset="0"/>
                                <a:ea typeface="Cambria Math" panose="02040503050406030204" pitchFamily="18" charset="0"/>
                              </a:rPr>
                              <m:t>3</m:t>
                            </m:r>
                          </m:sub>
                        </m:sSub>
                        <m:r>
                          <a:rPr lang="en-US" sz="1050" i="1">
                            <a:solidFill>
                              <a:prstClr val="black"/>
                            </a:solidFill>
                            <a:latin typeface="Cambria Math" panose="02040503050406030204" pitchFamily="18" charset="0"/>
                          </a:rPr>
                          <m:t>|</m:t>
                        </m:r>
                        <m:r>
                          <a:rPr lang="en-US" sz="1050" i="1">
                            <a:solidFill>
                              <a:prstClr val="black"/>
                            </a:solidFill>
                            <a:latin typeface="Cambria Math" panose="02040503050406030204" pitchFamily="18" charset="0"/>
                          </a:rPr>
                          <m:t>𝑥</m:t>
                        </m:r>
                      </m:e>
                    </m:d>
                  </m:oMath>
                </a14:m>
                <a:r>
                  <a:rPr lang="en-US" sz="1050" dirty="0">
                    <a:solidFill>
                      <a:schemeClr val="tx1"/>
                    </a:solidFill>
                  </a:rPr>
                  <a:t> … and choosing the class of the largest of those.</a:t>
                </a:r>
              </a:p>
            </p:txBody>
          </p:sp>
        </mc:Choice>
        <mc:Fallback xmlns="">
          <p:sp>
            <p:nvSpPr>
              <p:cNvPr id="8" name="Rectangle 7"/>
              <p:cNvSpPr>
                <a:spLocks noRot="1" noChangeAspect="1" noMove="1" noResize="1" noEditPoints="1" noAdjustHandles="1" noChangeArrowheads="1" noChangeShapeType="1" noTextEdit="1"/>
              </p:cNvSpPr>
              <p:nvPr/>
            </p:nvSpPr>
            <p:spPr>
              <a:xfrm>
                <a:off x="6454068" y="1437400"/>
                <a:ext cx="2394172" cy="742447"/>
              </a:xfrm>
              <a:prstGeom prst="rect">
                <a:avLst/>
              </a:prstGeom>
              <a:blipFill rotWithShape="0">
                <a:blip r:embed="rId4"/>
                <a:stretch>
                  <a:fillRect b="-322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841679" y="2761065"/>
                <a:ext cx="2394172" cy="415498"/>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050" dirty="0">
                    <a:solidFill>
                      <a:schemeClr val="tx1"/>
                    </a:solidFill>
                  </a:rPr>
                  <a:t>We now have a </a:t>
                </a:r>
                <a:r>
                  <a:rPr lang="en-US" sz="1050" b="1" dirty="0">
                    <a:solidFill>
                      <a:schemeClr val="tx1"/>
                    </a:solidFill>
                  </a:rPr>
                  <a:t>feature vector </a:t>
                </a:r>
                <a14:m>
                  <m:oMath xmlns:m="http://schemas.openxmlformats.org/officeDocument/2006/math">
                    <m:r>
                      <a:rPr lang="en-US" sz="1050" b="1" i="0">
                        <a:solidFill>
                          <a:prstClr val="black"/>
                        </a:solidFill>
                        <a:latin typeface="Cambria Math" panose="02040503050406030204" pitchFamily="18" charset="0"/>
                      </a:rPr>
                      <m:t>𝐱</m:t>
                    </m:r>
                  </m:oMath>
                </a14:m>
                <a:r>
                  <a:rPr lang="en-US" sz="1050" dirty="0">
                    <a:solidFill>
                      <a:schemeClr val="tx1"/>
                    </a:solidFill>
                  </a:rPr>
                  <a:t> in place of the scalar feature </a:t>
                </a:r>
                <a14:m>
                  <m:oMath xmlns:m="http://schemas.openxmlformats.org/officeDocument/2006/math">
                    <m:r>
                      <a:rPr lang="en-US" sz="1050" i="1">
                        <a:solidFill>
                          <a:prstClr val="black"/>
                        </a:solidFill>
                        <a:latin typeface="Cambria Math" panose="02040503050406030204" pitchFamily="18" charset="0"/>
                      </a:rPr>
                      <m:t>𝑥</m:t>
                    </m:r>
                  </m:oMath>
                </a14:m>
                <a:r>
                  <a:rPr lang="en-US" sz="1050" dirty="0">
                    <a:solidFill>
                      <a:schemeClr val="tx1"/>
                    </a:solidFill>
                  </a:rPr>
                  <a:t>.</a:t>
                </a:r>
              </a:p>
            </p:txBody>
          </p:sp>
        </mc:Choice>
        <mc:Fallback xmlns="">
          <p:sp>
            <p:nvSpPr>
              <p:cNvPr id="9" name="Rectangle 8"/>
              <p:cNvSpPr>
                <a:spLocks noRot="1" noChangeAspect="1" noMove="1" noResize="1" noEditPoints="1" noAdjustHandles="1" noChangeArrowheads="1" noChangeShapeType="1" noTextEdit="1"/>
              </p:cNvSpPr>
              <p:nvPr/>
            </p:nvSpPr>
            <p:spPr>
              <a:xfrm>
                <a:off x="5841679" y="2761065"/>
                <a:ext cx="2394172" cy="415498"/>
              </a:xfrm>
              <a:prstGeom prst="rect">
                <a:avLst/>
              </a:prstGeom>
              <a:blipFill rotWithShape="0">
                <a:blip r:embed="rId5"/>
                <a:stretch>
                  <a:fillRect b="-7143"/>
                </a:stretch>
              </a:blipFill>
              <a:ln>
                <a:solidFill>
                  <a:schemeClr val="tx1"/>
                </a:solidFill>
              </a:ln>
            </p:spPr>
            <p:txBody>
              <a:bodyPr/>
              <a:lstStyle/>
              <a:p>
                <a:r>
                  <a:rPr lang="en-US">
                    <a:noFill/>
                  </a:rPr>
                  <a:t> </a:t>
                </a:r>
              </a:p>
            </p:txBody>
          </p:sp>
        </mc:Fallback>
      </mc:AlternateContent>
      <p:sp>
        <p:nvSpPr>
          <p:cNvPr id="10" name="Rounded Rectangular Callout 9"/>
          <p:cNvSpPr/>
          <p:nvPr/>
        </p:nvSpPr>
        <p:spPr>
          <a:xfrm>
            <a:off x="7882225" y="3218717"/>
            <a:ext cx="1058576" cy="638473"/>
          </a:xfrm>
          <a:prstGeom prst="wedgeRoundRectCallout">
            <a:avLst>
              <a:gd name="adj1" fmla="val -80228"/>
              <a:gd name="adj2" fmla="val 115656"/>
              <a:gd name="adj3" fmla="val 16667"/>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050" dirty="0">
                <a:solidFill>
                  <a:schemeClr val="tx1"/>
                </a:solidFill>
              </a:rPr>
              <a:t>Kudos if you are still with me here!</a:t>
            </a:r>
          </a:p>
        </p:txBody>
      </p:sp>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Multi-class, multidimensional generalizations</a:t>
            </a:r>
          </a:p>
        </p:txBody>
      </p:sp>
    </p:spTree>
    <p:extLst>
      <p:ext uri="{BB962C8B-B14F-4D97-AF65-F5344CB8AC3E}">
        <p14:creationId xmlns:p14="http://schemas.microsoft.com/office/powerpoint/2010/main" val="244644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Effect transition="in" filter="fade">
                                      <p:cBhvr>
                                        <p:cTn id="28" dur="500"/>
                                        <p:tgtEl>
                                          <p:spTgt spid="7">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animEffect transition="in" filter="fade">
                                      <p:cBhvr>
                                        <p:cTn id="43" dur="500"/>
                                        <p:tgtEl>
                                          <p:spTgt spid="7">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
                                            <p:txEl>
                                              <p:pRg st="9" end="9"/>
                                            </p:txEl>
                                          </p:spTgt>
                                        </p:tgtEl>
                                        <p:attrNameLst>
                                          <p:attrName>style.visibility</p:attrName>
                                        </p:attrNameLst>
                                      </p:cBhvr>
                                      <p:to>
                                        <p:strVal val="visible"/>
                                      </p:to>
                                    </p:set>
                                    <p:animEffect transition="in" filter="fade">
                                      <p:cBhvr>
                                        <p:cTn id="48"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animBg="1"/>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856" y="2759014"/>
            <a:ext cx="7467408" cy="1323439"/>
          </a:xfrm>
          <a:prstGeom prst="rect">
            <a:avLst/>
          </a:prstGeom>
          <a:noFill/>
        </p:spPr>
        <p:txBody>
          <a:bodyPr wrap="square" rtlCol="0">
            <a:spAutoFit/>
          </a:bodyPr>
          <a:lstStyle/>
          <a:p>
            <a:pPr marL="457200" indent="-457200">
              <a:buFont typeface="Arial" panose="020B0604020202020204" pitchFamily="34" charset="0"/>
              <a:buChar char="•"/>
            </a:pPr>
            <a:r>
              <a:rPr lang="en-US" sz="2000" dirty="0"/>
              <a:t>Right after your very first class, go home with the knowledge to program two classifiers!</a:t>
            </a:r>
          </a:p>
          <a:p>
            <a:pPr marL="457200" indent="-457200">
              <a:buFont typeface="Arial" panose="020B0604020202020204" pitchFamily="34" charset="0"/>
              <a:buChar char="•"/>
            </a:pPr>
            <a:r>
              <a:rPr lang="en-US" sz="2000" dirty="0"/>
              <a:t>Know how to build multidimensional, multiclass classifiers! Yes. That is a stretch but is essentially correct.</a:t>
            </a:r>
          </a:p>
        </p:txBody>
      </p:sp>
      <p:sp>
        <p:nvSpPr>
          <p:cNvPr id="8" name="Rectangle 7"/>
          <p:cNvSpPr/>
          <p:nvPr/>
        </p:nvSpPr>
        <p:spPr>
          <a:xfrm>
            <a:off x="82058" y="4677774"/>
            <a:ext cx="3240353" cy="1207361"/>
          </a:xfrm>
          <a:prstGeom prst="rect">
            <a:avLst/>
          </a:prstGeom>
          <a:solidFill>
            <a:srgbClr val="FFFF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Look at this slide again after Topic 1</a:t>
            </a:r>
          </a:p>
        </p:txBody>
      </p:sp>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What have you accomplish today ?</a:t>
            </a:r>
          </a:p>
        </p:txBody>
      </p:sp>
      <p:pic>
        <p:nvPicPr>
          <p:cNvPr id="10" name="Picture 9">
            <a:extLst>
              <a:ext uri="{FF2B5EF4-FFF2-40B4-BE49-F238E27FC236}">
                <a16:creationId xmlns:a16="http://schemas.microsoft.com/office/drawing/2014/main" id="{9B200842-4BBE-4F95-B74D-A941149B1A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810330">
            <a:off x="3224382" y="2944087"/>
            <a:ext cx="4918012" cy="27663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C9E5477D-6B1F-45F2-AC01-70F169E320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1101">
            <a:off x="598347" y="1187067"/>
            <a:ext cx="4630533" cy="2604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8930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01123-E9A8-4887-A3B1-3A14AD6DDF7D}"/>
              </a:ext>
            </a:extLst>
          </p:cNvPr>
          <p:cNvSpPr>
            <a:spLocks noGrp="1"/>
          </p:cNvSpPr>
          <p:nvPr>
            <p:ph type="title"/>
          </p:nvPr>
        </p:nvSpPr>
        <p:spPr>
          <a:solidFill>
            <a:srgbClr val="CDD791"/>
          </a:solidFill>
        </p:spPr>
        <p:txBody>
          <a:bodyPr vert="horz" lIns="91440" tIns="45720" rIns="91440" bIns="45720" rtlCol="0" anchor="ctr">
            <a:noAutofit/>
          </a:bodyPr>
          <a:lstStyle/>
          <a:p>
            <a:r>
              <a:rPr lang="en-US" dirty="0"/>
              <a:t>Topic 1 Summary</a:t>
            </a:r>
          </a:p>
        </p:txBody>
      </p:sp>
      <p:sp>
        <p:nvSpPr>
          <p:cNvPr id="4" name="Rectangle 3">
            <a:extLst>
              <a:ext uri="{FF2B5EF4-FFF2-40B4-BE49-F238E27FC236}">
                <a16:creationId xmlns:a16="http://schemas.microsoft.com/office/drawing/2014/main" id="{15FE9A9C-A2E4-4726-97A6-86BBDD467D53}"/>
              </a:ext>
            </a:extLst>
          </p:cNvPr>
          <p:cNvSpPr/>
          <p:nvPr/>
        </p:nvSpPr>
        <p:spPr>
          <a:xfrm>
            <a:off x="1326330" y="832015"/>
            <a:ext cx="6491335" cy="4801314"/>
          </a:xfrm>
          <a:prstGeom prst="rect">
            <a:avLst/>
          </a:prstGeom>
        </p:spPr>
        <p:txBody>
          <a:bodyPr wrap="square">
            <a:spAutoFit/>
          </a:bodyPr>
          <a:lstStyle/>
          <a:p>
            <a:r>
              <a:rPr lang="en-US" dirty="0"/>
              <a:t>Here is what you learned in Topic 1</a:t>
            </a:r>
          </a:p>
          <a:p>
            <a:pPr marL="285750" indent="-285750">
              <a:buFont typeface="Arial" panose="020B0604020202020204" pitchFamily="34" charset="0"/>
              <a:buChar char="•"/>
            </a:pPr>
            <a:r>
              <a:rPr lang="en-US" dirty="0"/>
              <a:t>A working definition of machine learning</a:t>
            </a:r>
          </a:p>
          <a:p>
            <a:pPr marL="285750" indent="-285750">
              <a:buFont typeface="Arial" panose="020B0604020202020204" pitchFamily="34" charset="0"/>
              <a:buChar char="•"/>
            </a:pPr>
            <a:r>
              <a:rPr lang="en-US" dirty="0"/>
              <a:t> ... supervised learning</a:t>
            </a:r>
          </a:p>
          <a:p>
            <a:pPr marL="285750" indent="-285750">
              <a:buFont typeface="Arial" panose="020B0604020202020204" pitchFamily="34" charset="0"/>
              <a:buChar char="•"/>
            </a:pPr>
            <a:r>
              <a:rPr lang="en-US" dirty="0"/>
              <a:t> ... unsupervised learning</a:t>
            </a:r>
          </a:p>
          <a:p>
            <a:pPr marL="285750" indent="-285750">
              <a:buFont typeface="Arial" panose="020B0604020202020204" pitchFamily="34" charset="0"/>
              <a:buChar char="•"/>
            </a:pPr>
            <a:r>
              <a:rPr lang="en-US" dirty="0"/>
              <a:t>Histograms are easy to understand</a:t>
            </a:r>
          </a:p>
          <a:p>
            <a:pPr marL="285750" indent="-285750">
              <a:buFont typeface="Arial" panose="020B0604020202020204" pitchFamily="34" charset="0"/>
              <a:buChar char="•"/>
            </a:pPr>
            <a:r>
              <a:rPr lang="en-US" dirty="0"/>
              <a:t>Your first classifier: A pair of histograms</a:t>
            </a:r>
          </a:p>
          <a:p>
            <a:pPr marL="285750" indent="-285750">
              <a:buFont typeface="Arial" panose="020B0604020202020204" pitchFamily="34" charset="0"/>
              <a:buChar char="•"/>
            </a:pPr>
            <a:r>
              <a:rPr lang="en-US" dirty="0"/>
              <a:t>Once you understand histogram classifiers, you understand Bayesian classifiers. Because they too are histogram classifiers. Well. Sort of. They are formula-based</a:t>
            </a:r>
          </a:p>
          <a:p>
            <a:pPr marL="285750" indent="-285750">
              <a:buFont typeface="Arial" panose="020B0604020202020204" pitchFamily="34" charset="0"/>
              <a:buChar char="•"/>
            </a:pPr>
            <a:r>
              <a:rPr lang="en-US" dirty="0"/>
              <a:t>A probability density function (PDF) is nothing but a histogram, albeit idealized and normalized</a:t>
            </a:r>
          </a:p>
          <a:p>
            <a:pPr marL="285750" indent="-285750">
              <a:buFont typeface="Arial" panose="020B0604020202020204" pitchFamily="34" charset="0"/>
              <a:buChar char="•"/>
            </a:pPr>
            <a:r>
              <a:rPr lang="en-US" dirty="0"/>
              <a:t>Given an input sample with some features (measurements), classifiers compute the most probable class label by first internally computing all posterior probabilities, and then checking which class is most probable</a:t>
            </a:r>
          </a:p>
          <a:p>
            <a:pPr marL="285750" indent="-285750">
              <a:buFont typeface="Arial" panose="020B0604020202020204" pitchFamily="34" charset="0"/>
              <a:buChar char="•"/>
            </a:pPr>
            <a:r>
              <a:rPr lang="en-US" dirty="0"/>
              <a:t>And then there is another thing. This is a huge insight! But, sorry, you have to do Assignment 1 to get it.</a:t>
            </a:r>
          </a:p>
        </p:txBody>
      </p:sp>
    </p:spTree>
    <p:extLst>
      <p:ext uri="{BB962C8B-B14F-4D97-AF65-F5344CB8AC3E}">
        <p14:creationId xmlns:p14="http://schemas.microsoft.com/office/powerpoint/2010/main" val="158772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sz="2000" dirty="0"/>
              <a:t>Assignment 1</a:t>
            </a:r>
          </a:p>
        </p:txBody>
      </p:sp>
      <p:pic>
        <p:nvPicPr>
          <p:cNvPr id="11" name="Picture 10" descr="A screenshot of a cell phone&#10;&#10;Description automatically generated">
            <a:extLst>
              <a:ext uri="{FF2B5EF4-FFF2-40B4-BE49-F238E27FC236}">
                <a16:creationId xmlns:a16="http://schemas.microsoft.com/office/drawing/2014/main" id="{134CDB14-D800-489C-931E-9D1A1D83AE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443" y="1464205"/>
            <a:ext cx="2467319" cy="4134427"/>
          </a:xfrm>
          <a:prstGeom prst="rect">
            <a:avLst/>
          </a:prstGeom>
          <a:ln w="38100">
            <a:solidFill>
              <a:schemeClr val="tx1"/>
            </a:solidFill>
          </a:ln>
        </p:spPr>
      </p:pic>
      <p:pic>
        <p:nvPicPr>
          <p:cNvPr id="13" name="Picture 12" descr="A screenshot of a cell phone&#10;&#10;Description automatically generated">
            <a:extLst>
              <a:ext uri="{FF2B5EF4-FFF2-40B4-BE49-F238E27FC236}">
                <a16:creationId xmlns:a16="http://schemas.microsoft.com/office/drawing/2014/main" id="{09B89B7E-5BBD-4096-9D9C-FE35B96FE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2006" y="1464205"/>
            <a:ext cx="2629267" cy="1371791"/>
          </a:xfrm>
          <a:prstGeom prst="rect">
            <a:avLst/>
          </a:prstGeom>
          <a:ln w="38100">
            <a:solidFill>
              <a:schemeClr val="tx1"/>
            </a:solidFill>
          </a:ln>
        </p:spPr>
      </p:pic>
      <p:sp>
        <p:nvSpPr>
          <p:cNvPr id="14" name="Rectangle 13">
            <a:extLst>
              <a:ext uri="{FF2B5EF4-FFF2-40B4-BE49-F238E27FC236}">
                <a16:creationId xmlns:a16="http://schemas.microsoft.com/office/drawing/2014/main" id="{F9BCE0E1-D514-4F67-A1AA-CBEB5B218B97}"/>
              </a:ext>
            </a:extLst>
          </p:cNvPr>
          <p:cNvSpPr/>
          <p:nvPr/>
        </p:nvSpPr>
        <p:spPr>
          <a:xfrm>
            <a:off x="1795737" y="700741"/>
            <a:ext cx="884730" cy="523220"/>
          </a:xfrm>
          <a:prstGeom prst="rect">
            <a:avLst/>
          </a:prstGeom>
        </p:spPr>
        <p:txBody>
          <a:bodyPr wrap="none">
            <a:spAutoFit/>
          </a:bodyPr>
          <a:lstStyle/>
          <a:p>
            <a:pPr algn="ctr"/>
            <a:r>
              <a:rPr lang="en-US" altLang="en-US" sz="2800" b="1" u="sng" dirty="0"/>
              <a:t>Data</a:t>
            </a:r>
          </a:p>
        </p:txBody>
      </p:sp>
      <p:sp>
        <p:nvSpPr>
          <p:cNvPr id="15" name="Rectangle 14">
            <a:extLst>
              <a:ext uri="{FF2B5EF4-FFF2-40B4-BE49-F238E27FC236}">
                <a16:creationId xmlns:a16="http://schemas.microsoft.com/office/drawing/2014/main" id="{404520DC-6C94-40C4-967F-95D89BA183D5}"/>
              </a:ext>
            </a:extLst>
          </p:cNvPr>
          <p:cNvSpPr/>
          <p:nvPr/>
        </p:nvSpPr>
        <p:spPr>
          <a:xfrm>
            <a:off x="5914018" y="700741"/>
            <a:ext cx="1345241" cy="523220"/>
          </a:xfrm>
          <a:prstGeom prst="rect">
            <a:avLst/>
          </a:prstGeom>
        </p:spPr>
        <p:txBody>
          <a:bodyPr wrap="none">
            <a:spAutoFit/>
          </a:bodyPr>
          <a:lstStyle/>
          <a:p>
            <a:pPr algn="ctr"/>
            <a:r>
              <a:rPr lang="en-US" altLang="en-US" sz="2800" b="1" u="sng" dirty="0"/>
              <a:t>Queries</a:t>
            </a:r>
          </a:p>
        </p:txBody>
      </p:sp>
    </p:spTree>
    <p:extLst>
      <p:ext uri="{BB962C8B-B14F-4D97-AF65-F5344CB8AC3E}">
        <p14:creationId xmlns:p14="http://schemas.microsoft.com/office/powerpoint/2010/main" val="1018419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305771" y="610895"/>
                <a:ext cx="7800539" cy="3230884"/>
              </a:xfrm>
              <a:prstGeom prst="rect">
                <a:avLst/>
              </a:prstGeom>
              <a:noFill/>
            </p:spPr>
            <p:txBody>
              <a:bodyPr wrap="square" rtlCol="0">
                <a:spAutoFit/>
              </a:bodyPr>
              <a:lstStyle/>
              <a:p>
                <a:r>
                  <a:rPr lang="en-US" sz="1600" dirty="0"/>
                  <a:t>INPUT:</a:t>
                </a:r>
              </a:p>
              <a:p>
                <a:pPr lvl="1"/>
                <a:r>
                  <a:rPr lang="en-US" sz="1600" dirty="0"/>
                  <a:t>Data: </a:t>
                </a:r>
                <a14:m>
                  <m:oMath xmlns:m="http://schemas.openxmlformats.org/officeDocument/2006/math">
                    <m:d>
                      <m:dPr>
                        <m:begChr m:val="{"/>
                        <m:endChr m:val="}"/>
                        <m:ctrlPr>
                          <a:rPr lang="en-US" sz="1600" i="1" smtClean="0">
                            <a:latin typeface="Cambria Math" panose="02040503050406030204" pitchFamily="18" charset="0"/>
                          </a:rPr>
                        </m:ctrlPr>
                      </m:d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𝑁</m:t>
                            </m:r>
                            <m:r>
                              <a:rPr lang="en-US" sz="1600" b="0" i="1" smtClean="0">
                                <a:latin typeface="Cambria Math" panose="02040503050406030204" pitchFamily="18" charset="0"/>
                              </a:rPr>
                              <m:t>−1</m:t>
                            </m:r>
                          </m:sub>
                        </m:sSub>
                      </m:e>
                    </m:d>
                  </m:oMath>
                </a14:m>
                <a:r>
                  <a:rPr lang="en-US" sz="1600" dirty="0"/>
                  <a:t> and specification of number of buckets </a:t>
                </a:r>
                <a14:m>
                  <m:oMath xmlns:m="http://schemas.openxmlformats.org/officeDocument/2006/math">
                    <m:r>
                      <a:rPr lang="en-US" sz="1600" b="0" i="1" smtClean="0">
                        <a:latin typeface="Cambria Math" panose="02040503050406030204" pitchFamily="18" charset="0"/>
                      </a:rPr>
                      <m:t>𝐵</m:t>
                    </m:r>
                  </m:oMath>
                </a14:m>
                <a:r>
                  <a:rPr lang="en-US" sz="1600" dirty="0"/>
                  <a:t>.</a:t>
                </a:r>
              </a:p>
              <a:p>
                <a:r>
                  <a:rPr lang="en-US" sz="1600" dirty="0"/>
                  <a:t>OUTPUT:</a:t>
                </a:r>
              </a:p>
              <a:p>
                <a:pPr lvl="1"/>
                <a:r>
                  <a:rPr lang="en-US" sz="1600" dirty="0"/>
                  <a:t>Histogram: </a:t>
                </a:r>
                <a14:m>
                  <m:oMath xmlns:m="http://schemas.openxmlformats.org/officeDocument/2006/math">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b="0" i="1" smtClean="0">
                                <a:latin typeface="Cambria Math" panose="02040503050406030204" pitchFamily="18" charset="0"/>
                              </a:rPr>
                              <m:t>0</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h</m:t>
                            </m:r>
                          </m:e>
                          <m:sub>
                            <m:r>
                              <a:rPr lang="en-US" sz="1600" i="1">
                                <a:latin typeface="Cambria Math" panose="02040503050406030204" pitchFamily="18" charset="0"/>
                              </a:rPr>
                              <m:t>2</m:t>
                            </m:r>
                          </m:sub>
                        </m:sSub>
                        <m:r>
                          <a:rPr lang="en-US" sz="1600" i="1">
                            <a:latin typeface="Cambria Math" panose="02040503050406030204" pitchFamily="18" charset="0"/>
                          </a:rPr>
                          <m:t>,</m:t>
                        </m:r>
                        <m:r>
                          <a:rPr lang="en-US" sz="1600" i="1" smtClean="0">
                            <a:latin typeface="Cambria Math" panose="02040503050406030204" pitchFamily="18" charset="0"/>
                          </a:rPr>
                          <m:t> </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𝐵</m:t>
                            </m:r>
                            <m:r>
                              <a:rPr lang="en-US" sz="1600" b="0" i="1" smtClean="0">
                                <a:latin typeface="Cambria Math" panose="02040503050406030204" pitchFamily="18" charset="0"/>
                              </a:rPr>
                              <m:t>−1</m:t>
                            </m:r>
                          </m:sub>
                        </m:sSub>
                      </m:e>
                    </m:d>
                  </m:oMath>
                </a14:m>
                <a:r>
                  <a:rPr lang="en-US" sz="1600" dirty="0"/>
                  <a:t> where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b="0" i="1" smtClean="0">
                            <a:latin typeface="Cambria Math" panose="02040503050406030204" pitchFamily="18" charset="0"/>
                          </a:rPr>
                          <m:t>𝑏</m:t>
                        </m:r>
                      </m:sub>
                    </m:sSub>
                  </m:oMath>
                </a14:m>
                <a:r>
                  <a:rPr lang="en-US" sz="1600" dirty="0"/>
                  <a:t> is the count of data samples falling in bin </a:t>
                </a:r>
                <a14:m>
                  <m:oMath xmlns:m="http://schemas.openxmlformats.org/officeDocument/2006/math">
                    <m:r>
                      <a:rPr lang="en-US" sz="1600" b="0" i="1" smtClean="0">
                        <a:latin typeface="Cambria Math" panose="02040503050406030204" pitchFamily="18" charset="0"/>
                      </a:rPr>
                      <m:t>𝑏</m:t>
                    </m:r>
                  </m:oMath>
                </a14:m>
                <a:endParaRPr lang="en-US" sz="1600" dirty="0"/>
              </a:p>
              <a:p>
                <a:pPr lvl="1"/>
                <a:endParaRPr lang="en-US" sz="1600" dirty="0"/>
              </a:p>
              <a:p>
                <a:pPr marL="457200" indent="-457200">
                  <a:buFont typeface="+mj-lt"/>
                  <a:buAutoNum type="arabicPeriod"/>
                </a:pPr>
                <a:r>
                  <a:rPr lang="en-US" sz="1600" dirty="0"/>
                  <a:t>Initialize all the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b="0" i="1" smtClean="0">
                            <a:latin typeface="Cambria Math" panose="02040503050406030204" pitchFamily="18" charset="0"/>
                          </a:rPr>
                          <m:t>𝑏</m:t>
                        </m:r>
                      </m:sub>
                    </m:sSub>
                  </m:oMath>
                </a14:m>
                <a:r>
                  <a:rPr lang="en-US" sz="1600" dirty="0"/>
                  <a:t> to 0</a:t>
                </a:r>
              </a:p>
              <a:p>
                <a:pPr marL="457200" indent="-457200">
                  <a:buFont typeface="+mj-lt"/>
                  <a:buAutoNum type="arabicPeriod"/>
                </a:pPr>
                <a:r>
                  <a:rPr lang="en-US" sz="1600" dirty="0"/>
                  <a:t>Find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m:rPr>
                            <m:nor/>
                          </m:rPr>
                          <a:rPr lang="en-US" sz="1100" dirty="0"/>
                          <m:t>min</m:t>
                        </m:r>
                      </m:sub>
                    </m:sSub>
                  </m:oMath>
                </a14:m>
                <a:r>
                  <a:rPr lang="en-US" sz="1600" dirty="0"/>
                  <a:t> 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m:rPr>
                            <m:nor/>
                          </m:rPr>
                          <a:rPr lang="en-US" sz="1100" b="0" i="0" dirty="0" smtClean="0"/>
                          <m:t>max</m:t>
                        </m:r>
                      </m:sub>
                    </m:sSub>
                  </m:oMath>
                </a14:m>
                <a:r>
                  <a:rPr lang="en-US" sz="1600" dirty="0"/>
                  <a:t> , the minimum and maximum of the given data set</a:t>
                </a:r>
              </a:p>
              <a:p>
                <a:pPr marL="457200" indent="-457200">
                  <a:buFont typeface="+mj-lt"/>
                  <a:buAutoNum type="arabicPeriod"/>
                </a:pPr>
                <a:r>
                  <a:rPr lang="en-US" sz="1600" dirty="0"/>
                  <a:t>For </a:t>
                </a:r>
                <a14:m>
                  <m:oMath xmlns:m="http://schemas.openxmlformats.org/officeDocument/2006/math">
                    <m:r>
                      <a:rPr lang="en-US" sz="1600" b="0" i="1" smtClean="0">
                        <a:latin typeface="Cambria Math" panose="02040503050406030204" pitchFamily="18" charset="0"/>
                      </a:rPr>
                      <m:t>𝑘</m:t>
                    </m:r>
                    <m:r>
                      <a:rPr lang="en-US" sz="1600" b="0" i="1" smtClean="0">
                        <a:latin typeface="Cambria Math" panose="02040503050406030204" pitchFamily="18" charset="0"/>
                      </a:rPr>
                      <m:t>=0 </m:t>
                    </m:r>
                    <m:r>
                      <m:rPr>
                        <m:nor/>
                      </m:rPr>
                      <a:rPr lang="en-US" sz="1600" b="0" i="0" smtClean="0">
                        <a:latin typeface="Cambria Math" panose="02040503050406030204" pitchFamily="18" charset="0"/>
                      </a:rPr>
                      <m:t>through</m:t>
                    </m:r>
                    <m:r>
                      <a:rPr lang="en-US" sz="1600" b="0" i="1" smtClean="0">
                        <a:latin typeface="Cambria Math" panose="02040503050406030204" pitchFamily="18" charset="0"/>
                      </a:rPr>
                      <m:t> </m:t>
                    </m:r>
                    <m:r>
                      <a:rPr lang="en-US" sz="1600" b="0" i="1" smtClean="0">
                        <a:latin typeface="Cambria Math" panose="02040503050406030204" pitchFamily="18" charset="0"/>
                      </a:rPr>
                      <m:t>𝑁</m:t>
                    </m:r>
                    <m:r>
                      <a:rPr lang="en-US" sz="1600" b="0" i="1" smtClean="0">
                        <a:latin typeface="Cambria Math" panose="02040503050406030204" pitchFamily="18" charset="0"/>
                      </a:rPr>
                      <m:t>−1</m:t>
                    </m:r>
                  </m:oMath>
                </a14:m>
                <a:r>
                  <a:rPr lang="en-US" sz="1600" dirty="0"/>
                  <a:t>, do</a:t>
                </a:r>
              </a:p>
              <a:p>
                <a:r>
                  <a:rPr lang="en-US" sz="1600" dirty="0"/>
                  <a:t>	</a:t>
                </a:r>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m:rPr>
                        <m:nor/>
                      </m:rPr>
                      <a:rPr lang="en-US" sz="1600" b="0" i="0" smtClean="0">
                        <a:latin typeface="Cambria Math" panose="02040503050406030204" pitchFamily="18" charset="0"/>
                      </a:rPr>
                      <m:t>ROUND</m:t>
                    </m:r>
                    <m:d>
                      <m:dPr>
                        <m:ctrlPr>
                          <a:rPr lang="en-US" sz="1600" b="0" i="1" smtClean="0">
                            <a:latin typeface="Cambria Math" panose="02040503050406030204" pitchFamily="18" charset="0"/>
                          </a:rPr>
                        </m:ctrlPr>
                      </m:dPr>
                      <m:e>
                        <m:d>
                          <m:dPr>
                            <m:ctrlPr>
                              <a:rPr lang="en-US" sz="1600" i="1">
                                <a:latin typeface="Cambria Math" panose="02040503050406030204" pitchFamily="18" charset="0"/>
                              </a:rPr>
                            </m:ctrlPr>
                          </m:dPr>
                          <m:e>
                            <m:r>
                              <a:rPr lang="en-US" sz="1600" i="1">
                                <a:latin typeface="Cambria Math" panose="02040503050406030204" pitchFamily="18" charset="0"/>
                              </a:rPr>
                              <m:t>𝐵</m:t>
                            </m:r>
                            <m:r>
                              <a:rPr lang="en-US" sz="1600" i="1">
                                <a:latin typeface="Cambria Math" panose="02040503050406030204" pitchFamily="18" charset="0"/>
                              </a:rPr>
                              <m:t>−1</m:t>
                            </m:r>
                          </m:e>
                        </m:d>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𝑘</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m:rPr>
                                        <m:nor/>
                                      </m:rPr>
                                      <a:rPr lang="en-US" sz="1100" dirty="0"/>
                                      <m:t>min</m:t>
                                    </m:r>
                                  </m:sub>
                                </m:sSub>
                              </m:num>
                              <m:den>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m:rPr>
                                        <m:nor/>
                                      </m:rPr>
                                      <a:rPr lang="en-US" sz="1100" dirty="0"/>
                                      <m:t>max</m:t>
                                    </m:r>
                                  </m:sub>
                                </m:sSub>
                                <m:r>
                                  <a:rPr lang="en-US" sz="1100" i="1" dirty="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m:rPr>
                                        <m:nor/>
                                      </m:rPr>
                                      <a:rPr lang="en-US" sz="1100" dirty="0"/>
                                      <m:t>min</m:t>
                                    </m:r>
                                  </m:sub>
                                </m:sSub>
                              </m:den>
                            </m:f>
                          </m:e>
                        </m:d>
                      </m:e>
                    </m:d>
                  </m:oMath>
                </a14:m>
                <a:endParaRPr lang="en-US" sz="1600" dirty="0"/>
              </a:p>
              <a:p>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b="0" i="1" smtClean="0">
                            <a:latin typeface="Cambria Math" panose="02040503050406030204" pitchFamily="18" charset="0"/>
                          </a:rPr>
                          <m:t>𝑏</m:t>
                        </m:r>
                      </m:sub>
                    </m:sSub>
                  </m:oMath>
                </a14:m>
                <a:r>
                  <a:rPr lang="en-US" sz="1600" dirty="0"/>
                  <a:t>=</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b="0" i="1" smtClean="0">
                            <a:latin typeface="Cambria Math" panose="02040503050406030204" pitchFamily="18" charset="0"/>
                          </a:rPr>
                          <m:t>𝑏</m:t>
                        </m:r>
                      </m:sub>
                    </m:sSub>
                  </m:oMath>
                </a14:m>
                <a:r>
                  <a:rPr lang="en-US" sz="1600" dirty="0"/>
                  <a:t>+1</a:t>
                </a:r>
              </a:p>
              <a:p>
                <a:pPr marL="457200" indent="-457200">
                  <a:lnSpc>
                    <a:spcPct val="150000"/>
                  </a:lnSpc>
                  <a:buFont typeface="+mj-lt"/>
                  <a:buAutoNum type="arabicPeriod" startAt="4"/>
                </a:pPr>
                <a:r>
                  <a:rPr lang="en-US" sz="1600" dirty="0"/>
                  <a:t>Return </a:t>
                </a:r>
                <a14:m>
                  <m:oMath xmlns:m="http://schemas.openxmlformats.org/officeDocument/2006/math">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b="0" i="1" smtClean="0">
                                <a:latin typeface="Cambria Math" panose="02040503050406030204" pitchFamily="18" charset="0"/>
                              </a:rPr>
                              <m:t>0</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𝐵</m:t>
                            </m:r>
                            <m:r>
                              <a:rPr lang="en-US" sz="1600" b="0" i="1" smtClean="0">
                                <a:latin typeface="Cambria Math" panose="02040503050406030204" pitchFamily="18" charset="0"/>
                              </a:rPr>
                              <m:t>−1</m:t>
                            </m:r>
                          </m:sub>
                        </m:sSub>
                      </m:e>
                    </m:d>
                  </m:oMath>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05771" y="610895"/>
                <a:ext cx="7800539" cy="3230884"/>
              </a:xfrm>
              <a:prstGeom prst="rect">
                <a:avLst/>
              </a:prstGeom>
              <a:blipFill>
                <a:blip r:embed="rId2"/>
                <a:stretch>
                  <a:fillRect l="-391" t="-566" b="-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4345969" y="2527132"/>
                <a:ext cx="2823465" cy="738664"/>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400" dirty="0">
                    <a:solidFill>
                      <a:schemeClr val="tx1"/>
                    </a:solidFill>
                  </a:rPr>
                  <a:t>It is best to implement this as a function </a:t>
                </a:r>
                <a14:m>
                  <m:oMath xmlns:m="http://schemas.openxmlformats.org/officeDocument/2006/math">
                    <m:r>
                      <a:rPr lang="en-US" sz="1400" i="1">
                        <a:solidFill>
                          <a:prstClr val="black"/>
                        </a:solidFill>
                        <a:latin typeface="Cambria Math" panose="02040503050406030204" pitchFamily="18" charset="0"/>
                      </a:rPr>
                      <m:t>𝑏</m:t>
                    </m:r>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𝐵𝐹</m:t>
                    </m:r>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𝑥</m:t>
                    </m:r>
                    <m:r>
                      <a:rPr lang="en-US" sz="1400" i="1">
                        <a:solidFill>
                          <a:prstClr val="black"/>
                        </a:solidFill>
                        <a:latin typeface="Cambria Math" panose="02040503050406030204" pitchFamily="18" charset="0"/>
                      </a:rPr>
                      <m:t>)</m:t>
                    </m:r>
                  </m:oMath>
                </a14:m>
                <a:r>
                  <a:rPr lang="en-US" sz="1400" dirty="0">
                    <a:solidFill>
                      <a:prstClr val="black"/>
                    </a:solidFill>
                  </a:rPr>
                  <a:t> so that it can be easily called where needed</a:t>
                </a:r>
                <a:endParaRPr lang="en-US" sz="1400" dirty="0">
                  <a:solidFill>
                    <a:schemeClr val="tx1"/>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4345969" y="2527132"/>
                <a:ext cx="2823465" cy="738664"/>
              </a:xfrm>
              <a:prstGeom prst="rect">
                <a:avLst/>
              </a:prstGeom>
              <a:blipFill>
                <a:blip r:embed="rId3"/>
                <a:stretch>
                  <a:fillRect l="-430" t="-813" b="-7317"/>
                </a:stretch>
              </a:blipFill>
              <a:ln>
                <a:solidFill>
                  <a:schemeClr val="tx1"/>
                </a:solidFill>
              </a:ln>
            </p:spPr>
            <p:txBody>
              <a:bodyPr/>
              <a:lstStyle/>
              <a:p>
                <a:r>
                  <a:rPr lang="en-US">
                    <a:noFill/>
                  </a:rPr>
                  <a:t> </a:t>
                </a:r>
              </a:p>
            </p:txBody>
          </p:sp>
        </mc:Fallback>
      </mc:AlternateContent>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Step-by-Step: Pseudocode for computing the histogram</a:t>
            </a:r>
          </a:p>
        </p:txBody>
      </p:sp>
      <p:pic>
        <p:nvPicPr>
          <p:cNvPr id="3" name="Picture 2"/>
          <p:cNvPicPr>
            <a:picLocks noChangeAspect="1"/>
          </p:cNvPicPr>
          <p:nvPr/>
        </p:nvPicPr>
        <p:blipFill>
          <a:blip r:embed="rId4"/>
          <a:stretch>
            <a:fillRect/>
          </a:stretch>
        </p:blipFill>
        <p:spPr>
          <a:xfrm>
            <a:off x="305771" y="3992177"/>
            <a:ext cx="6546538" cy="2141495"/>
          </a:xfrm>
          <a:prstGeom prst="rect">
            <a:avLst/>
          </a:prstGeom>
        </p:spPr>
      </p:pic>
    </p:spTree>
    <p:extLst>
      <p:ext uri="{BB962C8B-B14F-4D97-AF65-F5344CB8AC3E}">
        <p14:creationId xmlns:p14="http://schemas.microsoft.com/office/powerpoint/2010/main" val="262246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Effect transition="in" filter="fade">
                                      <p:cBhvr>
                                        <p:cTn id="28" dur="500"/>
                                        <p:tgtEl>
                                          <p:spTgt spid="7">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animEffect transition="in" filter="fade">
                                      <p:cBhvr>
                                        <p:cTn id="33" dur="500"/>
                                        <p:tgtEl>
                                          <p:spTgt spid="7">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xEl>
                                              <p:pRg st="8" end="8"/>
                                            </p:txEl>
                                          </p:spTgt>
                                        </p:tgtEl>
                                        <p:attrNameLst>
                                          <p:attrName>style.visibility</p:attrName>
                                        </p:attrNameLst>
                                      </p:cBhvr>
                                      <p:to>
                                        <p:strVal val="visible"/>
                                      </p:to>
                                    </p:set>
                                    <p:animEffect transition="in" filter="fade">
                                      <p:cBhvr>
                                        <p:cTn id="38" dur="500"/>
                                        <p:tgtEl>
                                          <p:spTgt spid="7">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animEffect transition="in" filter="fade">
                                      <p:cBhvr>
                                        <p:cTn id="43" dur="500"/>
                                        <p:tgtEl>
                                          <p:spTgt spid="7">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
                                            <p:txEl>
                                              <p:pRg st="10" end="10"/>
                                            </p:txEl>
                                          </p:spTgt>
                                        </p:tgtEl>
                                        <p:attrNameLst>
                                          <p:attrName>style.visibility</p:attrName>
                                        </p:attrNameLst>
                                      </p:cBhvr>
                                      <p:to>
                                        <p:strVal val="visible"/>
                                      </p:to>
                                    </p:set>
                                    <p:animEffect transition="in" filter="fade">
                                      <p:cBhvr>
                                        <p:cTn id="48" dur="500"/>
                                        <p:tgtEl>
                                          <p:spTgt spid="7">
                                            <p:txEl>
                                              <p:pRg st="10" end="1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7359" y="854735"/>
            <a:ext cx="7800539" cy="4524315"/>
          </a:xfrm>
          <a:prstGeom prst="rect">
            <a:avLst/>
          </a:prstGeom>
          <a:noFill/>
        </p:spPr>
        <p:txBody>
          <a:bodyPr wrap="square" rtlCol="0">
            <a:spAutoFit/>
          </a:bodyPr>
          <a:lstStyle/>
          <a:p>
            <a:pPr marL="457200" indent="-457200">
              <a:buFont typeface="+mj-lt"/>
              <a:buAutoNum type="arabicPeriod"/>
            </a:pPr>
            <a:r>
              <a:rPr lang="en-US" sz="2400" dirty="0"/>
              <a:t>Open the base directory of your Google Drive (“My Drive”)</a:t>
            </a:r>
          </a:p>
          <a:p>
            <a:pPr marL="457200" indent="-457200">
              <a:buFont typeface="+mj-lt"/>
              <a:buAutoNum type="arabicPeriod"/>
            </a:pPr>
            <a:r>
              <a:rPr lang="en-US" sz="2400" dirty="0"/>
              <a:t>Create two subdirectories:</a:t>
            </a:r>
          </a:p>
          <a:p>
            <a:pPr marL="742950" lvl="1" indent="-285750">
              <a:buFont typeface="Arial" panose="020B0604020202020204" pitchFamily="34" charset="0"/>
              <a:buChar char="•"/>
            </a:pPr>
            <a:r>
              <a:rPr lang="en-US" sz="2400" dirty="0" err="1"/>
              <a:t>Colab</a:t>
            </a:r>
            <a:r>
              <a:rPr lang="en-US" sz="2400" dirty="0"/>
              <a:t> Notebooks</a:t>
            </a:r>
          </a:p>
          <a:p>
            <a:pPr marL="742950" lvl="1" indent="-285750">
              <a:buFont typeface="Arial" panose="020B0604020202020204" pitchFamily="34" charset="0"/>
              <a:buChar char="•"/>
            </a:pPr>
            <a:r>
              <a:rPr lang="en-US" sz="2400" dirty="0"/>
              <a:t>Data</a:t>
            </a:r>
          </a:p>
          <a:p>
            <a:pPr marL="457200" indent="-457200">
              <a:buFont typeface="+mj-lt"/>
              <a:buAutoNum type="arabicPeriod"/>
            </a:pPr>
            <a:r>
              <a:rPr lang="en-US" sz="2400" dirty="0"/>
              <a:t>Download/upload corresponding content from Canvas to your Google Drive</a:t>
            </a:r>
          </a:p>
          <a:p>
            <a:pPr marL="457200" indent="-457200">
              <a:buFont typeface="+mj-lt"/>
              <a:buAutoNum type="arabicPeriod"/>
            </a:pPr>
            <a:r>
              <a:rPr lang="en-US" sz="2400" dirty="0"/>
              <a:t>Double-click on Assignment_1.ipynb and open as </a:t>
            </a:r>
            <a:r>
              <a:rPr lang="en-US" sz="2400" dirty="0" err="1"/>
              <a:t>Colab</a:t>
            </a:r>
            <a:r>
              <a:rPr lang="en-US" sz="2400" dirty="0"/>
              <a:t> Notebook</a:t>
            </a:r>
          </a:p>
          <a:p>
            <a:pPr marL="457200" indent="-457200">
              <a:buFont typeface="+mj-lt"/>
              <a:buAutoNum type="arabicPeriod"/>
            </a:pPr>
            <a:endParaRPr lang="en-US" sz="2400" dirty="0"/>
          </a:p>
          <a:p>
            <a:pPr marL="457200" indent="-457200">
              <a:buFont typeface="+mj-lt"/>
              <a:buAutoNum type="arabicPeriod"/>
            </a:pPr>
            <a:endParaRPr lang="en-US" sz="2400" dirty="0"/>
          </a:p>
          <a:p>
            <a:r>
              <a:rPr lang="en-US" sz="2400" dirty="0"/>
              <a:t>Wait for further instructions</a:t>
            </a:r>
          </a:p>
        </p:txBody>
      </p:sp>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Hands-On Exercise</a:t>
            </a:r>
          </a:p>
        </p:txBody>
      </p:sp>
    </p:spTree>
    <p:extLst>
      <p:ext uri="{BB962C8B-B14F-4D97-AF65-F5344CB8AC3E}">
        <p14:creationId xmlns:p14="http://schemas.microsoft.com/office/powerpoint/2010/main" val="173527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fade">
                                      <p:cBhvr>
                                        <p:cTn id="28" dur="500"/>
                                        <p:tgtEl>
                                          <p:spTgt spid="7">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animEffect transition="in" filter="fade">
                                      <p:cBhvr>
                                        <p:cTn id="33"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2"/>
          <a:stretch>
            <a:fillRect/>
          </a:stretch>
        </p:blipFill>
        <p:spPr>
          <a:xfrm>
            <a:off x="841283" y="597166"/>
            <a:ext cx="6669019" cy="4255469"/>
          </a:xfrm>
          <a:prstGeom prst="rect">
            <a:avLst/>
          </a:prstGeom>
        </p:spPr>
      </p:pic>
      <p:cxnSp>
        <p:nvCxnSpPr>
          <p:cNvPr id="6" name="Straight Arrow Connector 5"/>
          <p:cNvCxnSpPr/>
          <p:nvPr/>
        </p:nvCxnSpPr>
        <p:spPr>
          <a:xfrm flipV="1">
            <a:off x="4545161" y="4160913"/>
            <a:ext cx="0" cy="3373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4526991" y="610463"/>
            <a:ext cx="3916331" cy="1378326"/>
            <a:chOff x="4720537" y="1888110"/>
            <a:chExt cx="3916331" cy="1378326"/>
          </a:xfrm>
        </p:grpSpPr>
        <p:cxnSp>
          <p:nvCxnSpPr>
            <p:cNvPr id="14" name="Straight Arrow Connector 13"/>
            <p:cNvCxnSpPr>
              <a:stCxn id="17" idx="1"/>
            </p:cNvCxnSpPr>
            <p:nvPr/>
          </p:nvCxnSpPr>
          <p:spPr>
            <a:xfrm flipH="1">
              <a:off x="4720537" y="2211276"/>
              <a:ext cx="1792288" cy="1055160"/>
            </a:xfrm>
            <a:prstGeom prst="straightConnector1">
              <a:avLst/>
            </a:prstGeom>
            <a:ln w="38100">
              <a:solidFill>
                <a:srgbClr val="FFC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12825" y="1888110"/>
              <a:ext cx="2124043" cy="646331"/>
            </a:xfrm>
            <a:prstGeom prst="rect">
              <a:avLst/>
            </a:prstGeom>
            <a:noFill/>
            <a:ln w="38100">
              <a:solidFill>
                <a:srgbClr val="FFC0C0"/>
              </a:solidFill>
            </a:ln>
          </p:spPr>
          <p:txBody>
            <a:bodyPr wrap="none" rtlCol="0">
              <a:spAutoFit/>
            </a:bodyPr>
            <a:lstStyle/>
            <a:p>
              <a:r>
                <a:rPr lang="en-US" dirty="0"/>
                <a:t>672 Female teachers</a:t>
              </a:r>
            </a:p>
            <a:p>
              <a:r>
                <a:rPr lang="en-US" dirty="0"/>
                <a:t>with height 67”</a:t>
              </a:r>
            </a:p>
          </p:txBody>
        </p:sp>
      </p:grpSp>
      <p:grpSp>
        <p:nvGrpSpPr>
          <p:cNvPr id="28" name="Group 27"/>
          <p:cNvGrpSpPr/>
          <p:nvPr/>
        </p:nvGrpSpPr>
        <p:grpSpPr>
          <a:xfrm>
            <a:off x="4545161" y="1827890"/>
            <a:ext cx="3681492" cy="1838586"/>
            <a:chOff x="4714043" y="1160423"/>
            <a:chExt cx="3681492" cy="1838586"/>
          </a:xfrm>
        </p:grpSpPr>
        <p:cxnSp>
          <p:nvCxnSpPr>
            <p:cNvPr id="29" name="Straight Arrow Connector 28"/>
            <p:cNvCxnSpPr>
              <a:stCxn id="30" idx="1"/>
            </p:cNvCxnSpPr>
            <p:nvPr/>
          </p:nvCxnSpPr>
          <p:spPr>
            <a:xfrm flipH="1">
              <a:off x="4714043" y="1483589"/>
              <a:ext cx="1762441" cy="1515420"/>
            </a:xfrm>
            <a:prstGeom prst="straightConnector1">
              <a:avLst/>
            </a:prstGeom>
            <a:ln w="38100">
              <a:solidFill>
                <a:srgbClr val="2F2FFF"/>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76484" y="1160423"/>
              <a:ext cx="1919051" cy="646331"/>
            </a:xfrm>
            <a:prstGeom prst="rect">
              <a:avLst/>
            </a:prstGeom>
            <a:noFill/>
            <a:ln w="38100">
              <a:solidFill>
                <a:srgbClr val="8080FF"/>
              </a:solidFill>
            </a:ln>
          </p:spPr>
          <p:txBody>
            <a:bodyPr wrap="none" rtlCol="0">
              <a:spAutoFit/>
            </a:bodyPr>
            <a:lstStyle/>
            <a:p>
              <a:r>
                <a:rPr lang="en-US" dirty="0"/>
                <a:t>151 Male teachers</a:t>
              </a:r>
            </a:p>
            <a:p>
              <a:r>
                <a:rPr lang="en-US" dirty="0"/>
                <a:t>with height 67”</a:t>
              </a:r>
            </a:p>
          </p:txBody>
        </p:sp>
      </p:grpSp>
      <p:sp>
        <p:nvSpPr>
          <p:cNvPr id="34" name="TextBox 33"/>
          <p:cNvSpPr txBox="1"/>
          <p:nvPr/>
        </p:nvSpPr>
        <p:spPr>
          <a:xfrm>
            <a:off x="550545" y="4871837"/>
            <a:ext cx="8042907" cy="1384995"/>
          </a:xfrm>
          <a:prstGeom prst="rect">
            <a:avLst/>
          </a:prstGeom>
          <a:noFill/>
        </p:spPr>
        <p:txBody>
          <a:bodyPr wrap="square" rtlCol="0">
            <a:spAutoFit/>
          </a:bodyPr>
          <a:lstStyle/>
          <a:p>
            <a:r>
              <a:rPr lang="en-US" sz="1400" dirty="0"/>
              <a:t>If we are asked to guess the gender of a new 67” teacher, we would refer to the above regular histogram and decide the gender based on the following two computed probabilities:</a:t>
            </a:r>
          </a:p>
          <a:p>
            <a:endParaRPr lang="en-US" sz="1400" dirty="0"/>
          </a:p>
          <a:p>
            <a:r>
              <a:rPr lang="en-US" sz="1400" dirty="0"/>
              <a:t>Probability of being female, given h=67”</a:t>
            </a:r>
          </a:p>
          <a:p>
            <a:endParaRPr lang="en-US" sz="1400" dirty="0"/>
          </a:p>
          <a:p>
            <a:r>
              <a:rPr lang="en-US" sz="1400" dirty="0"/>
              <a:t>Probability of being male, given h=67”</a:t>
            </a:r>
          </a:p>
        </p:txBody>
      </p:sp>
      <mc:AlternateContent xmlns:mc="http://schemas.openxmlformats.org/markup-compatibility/2006" xmlns:a14="http://schemas.microsoft.com/office/drawing/2010/main">
        <mc:Choice Requires="a14">
          <p:sp>
            <p:nvSpPr>
              <p:cNvPr id="43" name="Rectangle 42"/>
              <p:cNvSpPr/>
              <p:nvPr/>
            </p:nvSpPr>
            <p:spPr>
              <a:xfrm>
                <a:off x="4012933" y="5385912"/>
                <a:ext cx="1713164" cy="906658"/>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1100" b="0" i="1" smtClean="0">
                          <a:solidFill>
                            <a:prstClr val="black"/>
                          </a:solidFill>
                          <a:latin typeface="Cambria Math" panose="02040503050406030204" pitchFamily="18" charset="0"/>
                        </a:rPr>
                        <m:t>=</m:t>
                      </m:r>
                      <m:f>
                        <m:fPr>
                          <m:ctrlPr>
                            <a:rPr lang="en-US" sz="1100" i="1">
                              <a:solidFill>
                                <a:prstClr val="black"/>
                              </a:solidFill>
                              <a:latin typeface="Cambria Math" panose="02040503050406030204" pitchFamily="18" charset="0"/>
                            </a:rPr>
                          </m:ctrlPr>
                        </m:fPr>
                        <m:num>
                          <m:r>
                            <a:rPr lang="en-US" sz="1100" b="0" i="1" smtClean="0">
                              <a:solidFill>
                                <a:prstClr val="black"/>
                              </a:solidFill>
                              <a:latin typeface="Cambria Math" panose="02040503050406030204" pitchFamily="18" charset="0"/>
                            </a:rPr>
                            <m:t>672</m:t>
                          </m:r>
                        </m:num>
                        <m:den>
                          <m:r>
                            <a:rPr lang="en-US" sz="1100" i="1">
                              <a:solidFill>
                                <a:prstClr val="black"/>
                              </a:solidFill>
                              <a:latin typeface="Cambria Math" panose="02040503050406030204" pitchFamily="18" charset="0"/>
                            </a:rPr>
                            <m:t>151+672</m:t>
                          </m:r>
                        </m:den>
                      </m:f>
                      <m:r>
                        <a:rPr lang="en-US" sz="1100" b="0" i="1" smtClean="0">
                          <a:solidFill>
                            <a:prstClr val="black"/>
                          </a:solidFill>
                          <a:latin typeface="Cambria Math" panose="02040503050406030204" pitchFamily="18" charset="0"/>
                        </a:rPr>
                        <m:t>=0.82</m:t>
                      </m:r>
                    </m:oMath>
                  </m:oMathPara>
                </a14:m>
                <a:endParaRPr lang="en-US" sz="1100" dirty="0"/>
              </a:p>
              <a:p>
                <a:pPr lvl="0"/>
                <a:endParaRPr lang="en-US" sz="1100" dirty="0"/>
              </a:p>
              <a:p>
                <a:pPr lvl="0"/>
                <a14:m>
                  <m:oMathPara xmlns:m="http://schemas.openxmlformats.org/officeDocument/2006/math">
                    <m:oMathParaPr>
                      <m:jc m:val="centerGroup"/>
                    </m:oMathParaPr>
                    <m:oMath xmlns:m="http://schemas.openxmlformats.org/officeDocument/2006/math">
                      <m:r>
                        <a:rPr lang="en-US" sz="1100" i="1">
                          <a:solidFill>
                            <a:prstClr val="black"/>
                          </a:solidFill>
                          <a:latin typeface="Cambria Math" panose="02040503050406030204" pitchFamily="18" charset="0"/>
                        </a:rPr>
                        <m:t>=</m:t>
                      </m:r>
                      <m:f>
                        <m:fPr>
                          <m:ctrlPr>
                            <a:rPr lang="en-US" sz="1100" i="1">
                              <a:solidFill>
                                <a:prstClr val="black"/>
                              </a:solidFill>
                              <a:latin typeface="Cambria Math" panose="02040503050406030204" pitchFamily="18" charset="0"/>
                            </a:rPr>
                          </m:ctrlPr>
                        </m:fPr>
                        <m:num>
                          <m:r>
                            <a:rPr lang="en-US" sz="1100" i="1">
                              <a:solidFill>
                                <a:prstClr val="black"/>
                              </a:solidFill>
                              <a:latin typeface="Cambria Math" panose="02040503050406030204" pitchFamily="18" charset="0"/>
                            </a:rPr>
                            <m:t>151</m:t>
                          </m:r>
                        </m:num>
                        <m:den>
                          <m:r>
                            <a:rPr lang="en-US" sz="1100" i="1">
                              <a:solidFill>
                                <a:prstClr val="black"/>
                              </a:solidFill>
                              <a:latin typeface="Cambria Math" panose="02040503050406030204" pitchFamily="18" charset="0"/>
                            </a:rPr>
                            <m:t>151+672</m:t>
                          </m:r>
                        </m:den>
                      </m:f>
                      <m:r>
                        <a:rPr lang="en-US" sz="1100" i="1">
                          <a:solidFill>
                            <a:prstClr val="black"/>
                          </a:solidFill>
                          <a:latin typeface="Cambria Math" panose="02040503050406030204" pitchFamily="18" charset="0"/>
                        </a:rPr>
                        <m:t>=0.18</m:t>
                      </m:r>
                    </m:oMath>
                  </m:oMathPara>
                </a14:m>
                <a:endParaRPr lang="en-US" sz="1100" dirty="0">
                  <a:solidFill>
                    <a:prstClr val="black"/>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4012933" y="5385912"/>
                <a:ext cx="1713164" cy="906658"/>
              </a:xfrm>
              <a:prstGeom prst="rect">
                <a:avLst/>
              </a:prstGeom>
              <a:blipFill rotWithShape="0">
                <a:blip r:embed="rId3"/>
                <a:stretch>
                  <a:fillRect/>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7316D5C-C563-48D9-B406-BEE730FD6E75}"/>
              </a:ext>
            </a:extLst>
          </p:cNvPr>
          <p:cNvGrpSpPr/>
          <p:nvPr/>
        </p:nvGrpSpPr>
        <p:grpSpPr>
          <a:xfrm>
            <a:off x="7829651" y="5385912"/>
            <a:ext cx="1227340" cy="875672"/>
            <a:chOff x="7829651" y="5385912"/>
            <a:chExt cx="1227340" cy="875672"/>
          </a:xfrm>
        </p:grpSpPr>
        <p:sp>
          <p:nvSpPr>
            <p:cNvPr id="3" name="Rectangle 2"/>
            <p:cNvSpPr/>
            <p:nvPr/>
          </p:nvSpPr>
          <p:spPr>
            <a:xfrm>
              <a:off x="7829651" y="5385912"/>
              <a:ext cx="1227339" cy="870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Rectangle 44"/>
                <p:cNvSpPr/>
                <p:nvPr/>
              </p:nvSpPr>
              <p:spPr>
                <a:xfrm>
                  <a:off x="7829652" y="5522920"/>
                  <a:ext cx="1227339" cy="738664"/>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1400" b="0" i="1" smtClean="0">
                            <a:solidFill>
                              <a:prstClr val="black"/>
                            </a:solidFill>
                            <a:latin typeface="Cambria Math" panose="02040503050406030204" pitchFamily="18" charset="0"/>
                          </a:rPr>
                          <m:t>=</m:t>
                        </m:r>
                        <m:r>
                          <a:rPr lang="en-US" sz="1400" b="0" i="1" smtClean="0">
                            <a:solidFill>
                              <a:prstClr val="black"/>
                            </a:solidFill>
                            <a:latin typeface="Cambria Math" panose="02040503050406030204" pitchFamily="18" charset="0"/>
                          </a:rPr>
                          <m:t>𝑃</m:t>
                        </m:r>
                        <m:r>
                          <a:rPr lang="en-US" sz="1400" b="0" i="1" smtClean="0">
                            <a:solidFill>
                              <a:prstClr val="black"/>
                            </a:solidFill>
                            <a:latin typeface="Cambria Math" panose="02040503050406030204" pitchFamily="18" charset="0"/>
                          </a:rPr>
                          <m:t>(</m:t>
                        </m:r>
                        <m:r>
                          <m:rPr>
                            <m:sty m:val="p"/>
                          </m:rPr>
                          <a:rPr lang="en-US" sz="1400" b="0" i="0" smtClean="0">
                            <a:solidFill>
                              <a:prstClr val="black"/>
                            </a:solidFill>
                            <a:latin typeface="Cambria Math" panose="02040503050406030204" pitchFamily="18" charset="0"/>
                          </a:rPr>
                          <m:t>F</m:t>
                        </m:r>
                        <m:r>
                          <a:rPr lang="en-US" sz="1400" b="0" i="1" smtClean="0">
                            <a:solidFill>
                              <a:prstClr val="black"/>
                            </a:solidFill>
                            <a:latin typeface="Cambria Math" panose="02040503050406030204" pitchFamily="18" charset="0"/>
                          </a:rPr>
                          <m:t>|67")</m:t>
                        </m:r>
                      </m:oMath>
                    </m:oMathPara>
                  </a14:m>
                  <a:endParaRPr lang="en-US" sz="1400" b="0" dirty="0">
                    <a:solidFill>
                      <a:prstClr val="black"/>
                    </a:solidFill>
                  </a:endParaRPr>
                </a:p>
                <a:p>
                  <a:pPr lvl="0"/>
                  <a:endParaRPr lang="en-US" sz="1400" b="0" dirty="0">
                    <a:solidFill>
                      <a:prstClr val="black"/>
                    </a:solidFill>
                  </a:endParaRPr>
                </a:p>
                <a:p>
                  <a:pPr/>
                  <a14:m>
                    <m:oMathPara xmlns:m="http://schemas.openxmlformats.org/officeDocument/2006/math">
                      <m:oMathParaPr>
                        <m:jc m:val="centerGroup"/>
                      </m:oMathParaPr>
                      <m:oMath xmlns:m="http://schemas.openxmlformats.org/officeDocument/2006/math">
                        <m:r>
                          <a:rPr lang="en-US" sz="1400" i="1">
                            <a:solidFill>
                              <a:prstClr val="black"/>
                            </a:solidFill>
                            <a:latin typeface="Cambria Math" panose="02040503050406030204" pitchFamily="18" charset="0"/>
                          </a:rPr>
                          <m:t>=</m:t>
                        </m:r>
                        <m:r>
                          <a:rPr lang="en-US" sz="1400" b="0" i="1" smtClean="0">
                            <a:solidFill>
                              <a:prstClr val="black"/>
                            </a:solidFill>
                            <a:latin typeface="Cambria Math" panose="02040503050406030204" pitchFamily="18" charset="0"/>
                          </a:rPr>
                          <m:t>𝑃</m:t>
                        </m:r>
                        <m:r>
                          <a:rPr lang="en-US" sz="1400" i="1">
                            <a:solidFill>
                              <a:prstClr val="black"/>
                            </a:solidFill>
                            <a:latin typeface="Cambria Math" panose="02040503050406030204" pitchFamily="18" charset="0"/>
                          </a:rPr>
                          <m:t>(</m:t>
                        </m:r>
                        <m:r>
                          <m:rPr>
                            <m:sty m:val="p"/>
                          </m:rPr>
                          <a:rPr lang="en-US" sz="1400" b="0" i="0" smtClean="0">
                            <a:solidFill>
                              <a:prstClr val="black"/>
                            </a:solidFill>
                            <a:latin typeface="Cambria Math" panose="02040503050406030204" pitchFamily="18" charset="0"/>
                          </a:rPr>
                          <m:t>M</m:t>
                        </m:r>
                        <m:r>
                          <a:rPr lang="en-US" sz="1400" i="1">
                            <a:solidFill>
                              <a:prstClr val="black"/>
                            </a:solidFill>
                            <a:latin typeface="Cambria Math" panose="02040503050406030204" pitchFamily="18" charset="0"/>
                          </a:rPr>
                          <m:t>|67")</m:t>
                        </m:r>
                      </m:oMath>
                    </m:oMathPara>
                  </a14:m>
                  <a:endParaRPr lang="en-US" sz="1400" dirty="0">
                    <a:solidFill>
                      <a:prstClr val="black"/>
                    </a:solidFill>
                  </a:endParaRPr>
                </a:p>
              </p:txBody>
            </p:sp>
          </mc:Choice>
          <mc:Fallback xmlns="">
            <p:sp>
              <p:nvSpPr>
                <p:cNvPr id="45" name="Rectangle 44"/>
                <p:cNvSpPr>
                  <a:spLocks noRot="1" noChangeAspect="1" noMove="1" noResize="1" noEditPoints="1" noAdjustHandles="1" noChangeArrowheads="1" noChangeShapeType="1" noTextEdit="1"/>
                </p:cNvSpPr>
                <p:nvPr/>
              </p:nvSpPr>
              <p:spPr>
                <a:xfrm>
                  <a:off x="7829652" y="5522920"/>
                  <a:ext cx="1227339" cy="738664"/>
                </a:xfrm>
                <a:prstGeom prst="rect">
                  <a:avLst/>
                </a:prstGeom>
                <a:blipFill>
                  <a:blip r:embed="rId4"/>
                  <a:stretch>
                    <a:fillRect b="-2479"/>
                  </a:stretch>
                </a:blipFill>
              </p:spPr>
              <p:txBody>
                <a:bodyPr/>
                <a:lstStyle/>
                <a:p>
                  <a:r>
                    <a:rPr lang="en-US">
                      <a:noFill/>
                    </a:rPr>
                    <a:t> </a:t>
                  </a:r>
                </a:p>
              </p:txBody>
            </p:sp>
          </mc:Fallback>
        </mc:AlternateContent>
      </p:grpSp>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“Regular” Histogram of teachers’ height</a:t>
            </a:r>
          </a:p>
        </p:txBody>
      </p:sp>
      <p:grpSp>
        <p:nvGrpSpPr>
          <p:cNvPr id="27" name="Group 26">
            <a:extLst>
              <a:ext uri="{FF2B5EF4-FFF2-40B4-BE49-F238E27FC236}">
                <a16:creationId xmlns:a16="http://schemas.microsoft.com/office/drawing/2014/main" id="{7CD9EF49-3EAF-49D1-8366-7987C5C6444A}"/>
              </a:ext>
            </a:extLst>
          </p:cNvPr>
          <p:cNvGrpSpPr/>
          <p:nvPr/>
        </p:nvGrpSpPr>
        <p:grpSpPr>
          <a:xfrm>
            <a:off x="4449453" y="4888747"/>
            <a:ext cx="3582316" cy="1273175"/>
            <a:chOff x="4449453" y="4888747"/>
            <a:chExt cx="3582316" cy="1273175"/>
          </a:xfrm>
        </p:grpSpPr>
        <p:pic>
          <p:nvPicPr>
            <p:cNvPr id="31" name="Picture 30">
              <a:extLst>
                <a:ext uri="{FF2B5EF4-FFF2-40B4-BE49-F238E27FC236}">
                  <a16:creationId xmlns:a16="http://schemas.microsoft.com/office/drawing/2014/main" id="{8D3CD6A3-6BF9-4765-9DA8-8257E1BF396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49453" y="4888747"/>
              <a:ext cx="3582316"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a:extLst>
                <a:ext uri="{FF2B5EF4-FFF2-40B4-BE49-F238E27FC236}">
                  <a16:creationId xmlns:a16="http://schemas.microsoft.com/office/drawing/2014/main" id="{086E368E-958E-4965-8E9D-925D7A2A981C}"/>
                </a:ext>
              </a:extLst>
            </p:cNvPr>
            <p:cNvSpPr/>
            <p:nvPr/>
          </p:nvSpPr>
          <p:spPr bwMode="auto">
            <a:xfrm>
              <a:off x="5710055" y="4999872"/>
              <a:ext cx="2187553" cy="1044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000" b="1" dirty="0" err="1">
                  <a:solidFill>
                    <a:schemeClr val="bg1"/>
                  </a:solidFill>
                </a:rPr>
                <a:t>Akhila</a:t>
              </a:r>
              <a:r>
                <a:rPr lang="en-US" sz="1000" b="1" dirty="0">
                  <a:solidFill>
                    <a:schemeClr val="bg1"/>
                  </a:solidFill>
                </a:rPr>
                <a:t> </a:t>
              </a:r>
              <a:r>
                <a:rPr lang="en-US" sz="1000" b="1" dirty="0" err="1">
                  <a:solidFill>
                    <a:schemeClr val="bg1"/>
                  </a:solidFill>
                </a:rPr>
                <a:t>Basapuram</a:t>
              </a:r>
              <a:r>
                <a:rPr lang="en-US" sz="1000" b="1" dirty="0">
                  <a:solidFill>
                    <a:schemeClr val="bg1"/>
                  </a:solidFill>
                </a:rPr>
                <a:t> </a:t>
              </a:r>
              <a:r>
                <a:rPr lang="en-US" sz="1000" b="1" dirty="0" err="1">
                  <a:solidFill>
                    <a:schemeClr val="bg1"/>
                  </a:solidFill>
                </a:rPr>
                <a:t>Vidapanapati</a:t>
              </a:r>
              <a:r>
                <a:rPr lang="en-US" sz="1000" b="1" dirty="0">
                  <a:solidFill>
                    <a:schemeClr val="bg1"/>
                  </a:solidFill>
                </a:rPr>
                <a:t>, </a:t>
              </a:r>
              <a:r>
                <a:rPr lang="en-US" sz="800" dirty="0">
                  <a:solidFill>
                    <a:schemeClr val="bg1"/>
                  </a:solidFill>
                </a:rPr>
                <a:t>you have been honored with the Eagle Eye Award for spotting an error or omission on this slide.</a:t>
              </a:r>
            </a:p>
            <a:p>
              <a:pPr>
                <a:defRPr/>
              </a:pPr>
              <a:endParaRPr lang="en-US" sz="800" dirty="0">
                <a:solidFill>
                  <a:schemeClr val="bg1"/>
                </a:solidFill>
              </a:endParaRPr>
            </a:p>
            <a:p>
              <a:pPr eaLnBrk="1" fontAlgn="auto" hangingPunct="1">
                <a:spcBef>
                  <a:spcPts val="0"/>
                </a:spcBef>
                <a:spcAft>
                  <a:spcPts val="0"/>
                </a:spcAft>
                <a:defRPr/>
              </a:pPr>
              <a:r>
                <a:rPr lang="en-US" sz="800" dirty="0">
                  <a:solidFill>
                    <a:schemeClr val="bg1"/>
                  </a:solidFill>
                </a:rPr>
                <a:t>Congratulations and thank you for your help in improving this presentation.</a:t>
              </a:r>
            </a:p>
            <a:p>
              <a:pPr algn="r" eaLnBrk="1" fontAlgn="auto" hangingPunct="1">
                <a:spcBef>
                  <a:spcPts val="0"/>
                </a:spcBef>
                <a:spcAft>
                  <a:spcPts val="0"/>
                </a:spcAft>
                <a:defRPr/>
              </a:pPr>
              <a:r>
                <a:rPr lang="en-US" sz="800" b="1" dirty="0">
                  <a:solidFill>
                    <a:srgbClr val="FFFF00"/>
                  </a:solidFill>
                </a:rPr>
                <a:t>CLICK TO DISMISS</a:t>
              </a:r>
            </a:p>
          </p:txBody>
        </p:sp>
        <p:pic>
          <p:nvPicPr>
            <p:cNvPr id="33" name="Picture 32">
              <a:extLst>
                <a:ext uri="{FF2B5EF4-FFF2-40B4-BE49-F238E27FC236}">
                  <a16:creationId xmlns:a16="http://schemas.microsoft.com/office/drawing/2014/main" id="{7F0AF810-B17D-400C-B837-DFD1341DE1ED}"/>
                </a:ext>
              </a:extLst>
            </p:cNvPr>
            <p:cNvPicPr>
              <a:picLocks noChangeAspect="1"/>
            </p:cNvPicPr>
            <p:nvPr/>
          </p:nvPicPr>
          <p:blipFill>
            <a:blip r:embed="rId6"/>
            <a:stretch>
              <a:fillRect/>
            </a:stretch>
          </p:blipFill>
          <p:spPr>
            <a:xfrm>
              <a:off x="4571997" y="4965128"/>
              <a:ext cx="1138057" cy="1138057"/>
            </a:xfrm>
            <a:prstGeom prst="rect">
              <a:avLst/>
            </a:prstGeom>
          </p:spPr>
        </p:pic>
      </p:grpSp>
    </p:spTree>
    <p:extLst>
      <p:ext uri="{BB962C8B-B14F-4D97-AF65-F5344CB8AC3E}">
        <p14:creationId xmlns:p14="http://schemas.microsoft.com/office/powerpoint/2010/main" val="405601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Normalized Histogram of teachers’ height</a:t>
            </a:r>
          </a:p>
        </p:txBody>
      </p:sp>
      <p:pic>
        <p:nvPicPr>
          <p:cNvPr id="23" name="Picture 22">
            <a:extLst>
              <a:ext uri="{FF2B5EF4-FFF2-40B4-BE49-F238E27FC236}">
                <a16:creationId xmlns:a16="http://schemas.microsoft.com/office/drawing/2014/main" id="{815A0B4C-ECF9-4D89-9D7A-B25F325B7396}"/>
              </a:ext>
            </a:extLst>
          </p:cNvPr>
          <p:cNvPicPr>
            <a:picLocks noChangeAspect="1"/>
          </p:cNvPicPr>
          <p:nvPr/>
        </p:nvPicPr>
        <p:blipFill>
          <a:blip r:embed="rId4"/>
          <a:stretch>
            <a:fillRect/>
          </a:stretch>
        </p:blipFill>
        <p:spPr>
          <a:xfrm>
            <a:off x="1426944" y="458964"/>
            <a:ext cx="5602737" cy="3607095"/>
          </a:xfrm>
          <a:prstGeom prst="rect">
            <a:avLst/>
          </a:prstGeom>
        </p:spPr>
      </p:pic>
      <p:cxnSp>
        <p:nvCxnSpPr>
          <p:cNvPr id="24" name="Straight Arrow Connector 23">
            <a:extLst>
              <a:ext uri="{FF2B5EF4-FFF2-40B4-BE49-F238E27FC236}">
                <a16:creationId xmlns:a16="http://schemas.microsoft.com/office/drawing/2014/main" id="{4E3E0D5B-A2C6-4FCF-8E6E-8E908F2B2D64}"/>
              </a:ext>
            </a:extLst>
          </p:cNvPr>
          <p:cNvCxnSpPr/>
          <p:nvPr/>
        </p:nvCxnSpPr>
        <p:spPr>
          <a:xfrm flipV="1">
            <a:off x="4517168" y="3489561"/>
            <a:ext cx="0" cy="3373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1E8C3D91-4367-4912-906F-64C665FBCC2C}"/>
              </a:ext>
            </a:extLst>
          </p:cNvPr>
          <p:cNvGrpSpPr/>
          <p:nvPr/>
        </p:nvGrpSpPr>
        <p:grpSpPr>
          <a:xfrm>
            <a:off x="4488024" y="489472"/>
            <a:ext cx="4539271" cy="1031418"/>
            <a:chOff x="4673988" y="1888110"/>
            <a:chExt cx="4539271" cy="1031418"/>
          </a:xfrm>
        </p:grpSpPr>
        <p:cxnSp>
          <p:nvCxnSpPr>
            <p:cNvPr id="26" name="Straight Arrow Connector 25">
              <a:extLst>
                <a:ext uri="{FF2B5EF4-FFF2-40B4-BE49-F238E27FC236}">
                  <a16:creationId xmlns:a16="http://schemas.microsoft.com/office/drawing/2014/main" id="{8019B051-82F3-483C-A849-B6A703C7E0B7}"/>
                </a:ext>
              </a:extLst>
            </p:cNvPr>
            <p:cNvCxnSpPr>
              <a:cxnSpLocks/>
              <a:stCxn id="27" idx="1"/>
            </p:cNvCxnSpPr>
            <p:nvPr/>
          </p:nvCxnSpPr>
          <p:spPr>
            <a:xfrm flipH="1">
              <a:off x="4673988" y="2211276"/>
              <a:ext cx="1838838" cy="708252"/>
            </a:xfrm>
            <a:prstGeom prst="straightConnector1">
              <a:avLst/>
            </a:prstGeom>
            <a:ln w="38100">
              <a:solidFill>
                <a:srgbClr val="FFC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B789F50-A790-4451-B243-8609C5D9A18D}"/>
                </a:ext>
              </a:extLst>
            </p:cNvPr>
            <p:cNvSpPr txBox="1"/>
            <p:nvPr/>
          </p:nvSpPr>
          <p:spPr>
            <a:xfrm>
              <a:off x="6512826" y="1888110"/>
              <a:ext cx="2700433" cy="646331"/>
            </a:xfrm>
            <a:prstGeom prst="rect">
              <a:avLst/>
            </a:prstGeom>
            <a:noFill/>
            <a:ln w="38100">
              <a:solidFill>
                <a:srgbClr val="FFC0C0"/>
              </a:solidFill>
            </a:ln>
          </p:spPr>
          <p:txBody>
            <a:bodyPr wrap="square" rtlCol="0">
              <a:spAutoFit/>
            </a:bodyPr>
            <a:lstStyle/>
            <a:p>
              <a:r>
                <a:rPr lang="en-US" dirty="0"/>
                <a:t>0.08842 Fraction of female teachers with height 67”</a:t>
              </a:r>
            </a:p>
          </p:txBody>
        </p:sp>
      </p:grpSp>
      <p:grpSp>
        <p:nvGrpSpPr>
          <p:cNvPr id="32" name="Group 31">
            <a:extLst>
              <a:ext uri="{FF2B5EF4-FFF2-40B4-BE49-F238E27FC236}">
                <a16:creationId xmlns:a16="http://schemas.microsoft.com/office/drawing/2014/main" id="{3806B447-8359-4133-B92E-E16C12FA4762}"/>
              </a:ext>
            </a:extLst>
          </p:cNvPr>
          <p:cNvGrpSpPr/>
          <p:nvPr/>
        </p:nvGrpSpPr>
        <p:grpSpPr>
          <a:xfrm>
            <a:off x="4506686" y="1556024"/>
            <a:ext cx="4424412" cy="646331"/>
            <a:chOff x="4612288" y="1210706"/>
            <a:chExt cx="4424412" cy="646331"/>
          </a:xfrm>
        </p:grpSpPr>
        <p:cxnSp>
          <p:nvCxnSpPr>
            <p:cNvPr id="33" name="Straight Arrow Connector 32">
              <a:extLst>
                <a:ext uri="{FF2B5EF4-FFF2-40B4-BE49-F238E27FC236}">
                  <a16:creationId xmlns:a16="http://schemas.microsoft.com/office/drawing/2014/main" id="{E5D18844-E359-4D59-AF94-EF6DA0B37D47}"/>
                </a:ext>
              </a:extLst>
            </p:cNvPr>
            <p:cNvCxnSpPr>
              <a:cxnSpLocks/>
              <a:stCxn id="35" idx="1"/>
            </p:cNvCxnSpPr>
            <p:nvPr/>
          </p:nvCxnSpPr>
          <p:spPr>
            <a:xfrm flipH="1">
              <a:off x="4612288" y="1533872"/>
              <a:ext cx="1820176" cy="192206"/>
            </a:xfrm>
            <a:prstGeom prst="straightConnector1">
              <a:avLst/>
            </a:prstGeom>
            <a:ln w="38100">
              <a:solidFill>
                <a:srgbClr val="2F2FFF"/>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3CDAD36-6DB5-4ECE-8F1E-39CDE3DF36DE}"/>
                </a:ext>
              </a:extLst>
            </p:cNvPr>
            <p:cNvSpPr txBox="1"/>
            <p:nvPr/>
          </p:nvSpPr>
          <p:spPr>
            <a:xfrm>
              <a:off x="6432464" y="1210706"/>
              <a:ext cx="2604236" cy="646331"/>
            </a:xfrm>
            <a:prstGeom prst="rect">
              <a:avLst/>
            </a:prstGeom>
            <a:noFill/>
            <a:ln w="38100">
              <a:solidFill>
                <a:srgbClr val="8080FF"/>
              </a:solidFill>
            </a:ln>
          </p:spPr>
          <p:txBody>
            <a:bodyPr wrap="square" rtlCol="0">
              <a:spAutoFit/>
            </a:bodyPr>
            <a:lstStyle/>
            <a:p>
              <a:r>
                <a:rPr lang="en-US" dirty="0"/>
                <a:t>0.06291 Fraction of male teachers with height 67”</a:t>
              </a:r>
            </a:p>
          </p:txBody>
        </p:sp>
      </p:grpSp>
      <p:sp>
        <p:nvSpPr>
          <p:cNvPr id="38" name="TextBox 37">
            <a:extLst>
              <a:ext uri="{FF2B5EF4-FFF2-40B4-BE49-F238E27FC236}">
                <a16:creationId xmlns:a16="http://schemas.microsoft.com/office/drawing/2014/main" id="{AD4D7A4A-5DD6-4B07-9965-EF3BC3522EC1}"/>
              </a:ext>
            </a:extLst>
          </p:cNvPr>
          <p:cNvSpPr txBox="1"/>
          <p:nvPr/>
        </p:nvSpPr>
        <p:spPr>
          <a:xfrm>
            <a:off x="115203" y="4125419"/>
            <a:ext cx="8859915" cy="1969770"/>
          </a:xfrm>
          <a:prstGeom prst="rect">
            <a:avLst/>
          </a:prstGeom>
          <a:noFill/>
        </p:spPr>
        <p:txBody>
          <a:bodyPr wrap="square" rtlCol="0">
            <a:spAutoFit/>
          </a:bodyPr>
          <a:lstStyle/>
          <a:p>
            <a:r>
              <a:rPr lang="en-US" sz="1400" dirty="0"/>
              <a:t>If we are asked to guess the gender of a new 67” teacher, we would refer to the above normalized histogram AND the additional information on prevalence and decide the gender based on the following two computed probabilities:</a:t>
            </a:r>
          </a:p>
          <a:p>
            <a:endParaRPr lang="en-US" sz="1400" dirty="0"/>
          </a:p>
          <a:p>
            <a:r>
              <a:rPr lang="en-US" sz="1400" dirty="0"/>
              <a:t>Probability of being female, given h=67”</a:t>
            </a:r>
          </a:p>
          <a:p>
            <a:endParaRPr lang="en-US" sz="1400" dirty="0"/>
          </a:p>
          <a:p>
            <a:endParaRPr lang="en-US" sz="1400" dirty="0"/>
          </a:p>
          <a:p>
            <a:endParaRPr lang="en-US" sz="1400" dirty="0"/>
          </a:p>
          <a:p>
            <a:pPr>
              <a:spcBef>
                <a:spcPts val="900"/>
              </a:spcBef>
            </a:pPr>
            <a:r>
              <a:rPr lang="en-US" sz="1400" dirty="0"/>
              <a:t>Probability of being male, given h=67”</a:t>
            </a:r>
          </a:p>
        </p:txBody>
      </p:sp>
      <p:sp>
        <p:nvSpPr>
          <p:cNvPr id="39" name="TextBox 38">
            <a:extLst>
              <a:ext uri="{FF2B5EF4-FFF2-40B4-BE49-F238E27FC236}">
                <a16:creationId xmlns:a16="http://schemas.microsoft.com/office/drawing/2014/main" id="{90064AE0-71D3-46B3-B2F3-A6942A98D924}"/>
              </a:ext>
            </a:extLst>
          </p:cNvPr>
          <p:cNvSpPr txBox="1"/>
          <p:nvPr/>
        </p:nvSpPr>
        <p:spPr>
          <a:xfrm>
            <a:off x="2213116" y="767314"/>
            <a:ext cx="1386726" cy="646331"/>
          </a:xfrm>
          <a:prstGeom prst="rect">
            <a:avLst/>
          </a:prstGeom>
          <a:noFill/>
          <a:ln w="38100">
            <a:solidFill>
              <a:srgbClr val="FFC0C0"/>
            </a:solidFill>
          </a:ln>
        </p:spPr>
        <p:txBody>
          <a:bodyPr wrap="none" rtlCol="0">
            <a:spAutoFit/>
          </a:bodyPr>
          <a:lstStyle/>
          <a:p>
            <a:r>
              <a:rPr lang="en-US" dirty="0"/>
              <a:t>7600 Female</a:t>
            </a:r>
          </a:p>
          <a:p>
            <a:r>
              <a:rPr lang="en-US" dirty="0"/>
              <a:t>teachers</a:t>
            </a:r>
          </a:p>
        </p:txBody>
      </p:sp>
      <p:sp>
        <p:nvSpPr>
          <p:cNvPr id="40" name="TextBox 39">
            <a:extLst>
              <a:ext uri="{FF2B5EF4-FFF2-40B4-BE49-F238E27FC236}">
                <a16:creationId xmlns:a16="http://schemas.microsoft.com/office/drawing/2014/main" id="{9F4846C3-EEB2-4ED7-8751-C577014809A0}"/>
              </a:ext>
            </a:extLst>
          </p:cNvPr>
          <p:cNvSpPr txBox="1"/>
          <p:nvPr/>
        </p:nvSpPr>
        <p:spPr>
          <a:xfrm>
            <a:off x="6833375" y="2761002"/>
            <a:ext cx="1181734" cy="646331"/>
          </a:xfrm>
          <a:prstGeom prst="rect">
            <a:avLst/>
          </a:prstGeom>
          <a:noFill/>
          <a:ln w="38100">
            <a:solidFill>
              <a:srgbClr val="8080FF"/>
            </a:solidFill>
          </a:ln>
        </p:spPr>
        <p:txBody>
          <a:bodyPr wrap="none" rtlCol="0">
            <a:spAutoFit/>
          </a:bodyPr>
          <a:lstStyle/>
          <a:p>
            <a:r>
              <a:rPr lang="en-US" dirty="0"/>
              <a:t>2400 Male</a:t>
            </a:r>
          </a:p>
          <a:p>
            <a:r>
              <a:rPr lang="en-US" dirty="0"/>
              <a:t>teachers</a:t>
            </a: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56E60CC0-027E-4A99-B769-EE83C013DC3E}"/>
                  </a:ext>
                </a:extLst>
              </p:cNvPr>
              <p:cNvSpPr/>
              <p:nvPr/>
            </p:nvSpPr>
            <p:spPr>
              <a:xfrm>
                <a:off x="6326862" y="1130493"/>
                <a:ext cx="1340432" cy="369332"/>
              </a:xfrm>
              <a:prstGeom prst="rect">
                <a:avLst/>
              </a:prstGeom>
              <a:noFill/>
              <a:ln w="38100">
                <a:solidFill>
                  <a:srgbClr val="FFC0C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a:latin typeface="Cambria Math" panose="02040503050406030204" pitchFamily="18" charset="0"/>
                        </a:rPr>
                        <m:t>𝑝</m:t>
                      </m:r>
                      <m:r>
                        <a:rPr lang="en-US">
                          <a:latin typeface="Cambria Math" panose="02040503050406030204" pitchFamily="18" charset="0"/>
                        </a:rPr>
                        <m:t>(67"|</m:t>
                      </m:r>
                      <m:r>
                        <m:rPr>
                          <m:sty m:val="p"/>
                        </m:rPr>
                        <a:rPr lang="en-US">
                          <a:latin typeface="Cambria Math" panose="02040503050406030204" pitchFamily="18" charset="0"/>
                        </a:rPr>
                        <m:t>F</m:t>
                      </m:r>
                      <m:r>
                        <a:rPr lang="en-US">
                          <a:latin typeface="Cambria Math" panose="02040503050406030204" pitchFamily="18" charset="0"/>
                        </a:rPr>
                        <m:t>)</m:t>
                      </m:r>
                    </m:oMath>
                  </m:oMathPara>
                </a14:m>
                <a:endParaRPr lang="en-US" dirty="0"/>
              </a:p>
            </p:txBody>
          </p:sp>
        </mc:Choice>
        <mc:Fallback xmlns="">
          <p:sp>
            <p:nvSpPr>
              <p:cNvPr id="45" name="Rectangle 44">
                <a:extLst>
                  <a:ext uri="{FF2B5EF4-FFF2-40B4-BE49-F238E27FC236}">
                    <a16:creationId xmlns:a16="http://schemas.microsoft.com/office/drawing/2014/main" id="{56E60CC0-027E-4A99-B769-EE83C013DC3E}"/>
                  </a:ext>
                </a:extLst>
              </p:cNvPr>
              <p:cNvSpPr>
                <a:spLocks noRot="1" noChangeAspect="1" noMove="1" noResize="1" noEditPoints="1" noAdjustHandles="1" noChangeArrowheads="1" noChangeShapeType="1" noTextEdit="1"/>
              </p:cNvSpPr>
              <p:nvPr/>
            </p:nvSpPr>
            <p:spPr>
              <a:xfrm>
                <a:off x="6326862" y="1130493"/>
                <a:ext cx="1340432" cy="369332"/>
              </a:xfrm>
              <a:prstGeom prst="rect">
                <a:avLst/>
              </a:prstGeom>
              <a:blipFill>
                <a:blip r:embed="rId5"/>
                <a:stretch>
                  <a:fillRect b="-7463"/>
                </a:stretch>
              </a:blipFill>
              <a:ln w="38100">
                <a:solidFill>
                  <a:srgbClr val="FFC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5201D35D-5B94-4C81-A56B-E7FC909B2FEB}"/>
                  </a:ext>
                </a:extLst>
              </p:cNvPr>
              <p:cNvSpPr/>
              <p:nvPr/>
            </p:nvSpPr>
            <p:spPr>
              <a:xfrm>
                <a:off x="6326862" y="2207375"/>
                <a:ext cx="1455848" cy="369332"/>
              </a:xfrm>
              <a:prstGeom prst="rect">
                <a:avLst/>
              </a:prstGeom>
              <a:noFill/>
              <a:ln w="38100">
                <a:solidFill>
                  <a:srgbClr val="8080FF"/>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smtClean="0">
                          <a:latin typeface="Cambria Math" panose="02040503050406030204" pitchFamily="18" charset="0"/>
                        </a:rPr>
                        <m:t>𝑝</m:t>
                      </m:r>
                      <m:r>
                        <a:rPr lang="en-US" smtClean="0">
                          <a:latin typeface="Cambria Math" panose="02040503050406030204" pitchFamily="18" charset="0"/>
                        </a:rPr>
                        <m:t>(67"|</m:t>
                      </m:r>
                      <m:r>
                        <m:rPr>
                          <m:sty m:val="p"/>
                        </m:rPr>
                        <a:rPr lang="en-US" smtClean="0">
                          <a:latin typeface="Cambria Math" panose="02040503050406030204" pitchFamily="18" charset="0"/>
                        </a:rPr>
                        <m:t>M</m:t>
                      </m:r>
                      <m:r>
                        <a:rPr lang="en-US" smtClean="0">
                          <a:latin typeface="Cambria Math" panose="02040503050406030204" pitchFamily="18" charset="0"/>
                        </a:rPr>
                        <m:t>)</m:t>
                      </m:r>
                    </m:oMath>
                  </m:oMathPara>
                </a14:m>
                <a:endParaRPr lang="en-US" dirty="0"/>
              </a:p>
            </p:txBody>
          </p:sp>
        </mc:Choice>
        <mc:Fallback xmlns="">
          <p:sp>
            <p:nvSpPr>
              <p:cNvPr id="46" name="Rectangle 45">
                <a:extLst>
                  <a:ext uri="{FF2B5EF4-FFF2-40B4-BE49-F238E27FC236}">
                    <a16:creationId xmlns:a16="http://schemas.microsoft.com/office/drawing/2014/main" id="{5201D35D-5B94-4C81-A56B-E7FC909B2FEB}"/>
                  </a:ext>
                </a:extLst>
              </p:cNvPr>
              <p:cNvSpPr>
                <a:spLocks noRot="1" noChangeAspect="1" noMove="1" noResize="1" noEditPoints="1" noAdjustHandles="1" noChangeArrowheads="1" noChangeShapeType="1" noTextEdit="1"/>
              </p:cNvSpPr>
              <p:nvPr/>
            </p:nvSpPr>
            <p:spPr>
              <a:xfrm>
                <a:off x="6326862" y="2207375"/>
                <a:ext cx="1455848" cy="369332"/>
              </a:xfrm>
              <a:prstGeom prst="rect">
                <a:avLst/>
              </a:prstGeom>
              <a:blipFill>
                <a:blip r:embed="rId6"/>
                <a:stretch>
                  <a:fillRect b="-7463"/>
                </a:stretch>
              </a:blipFill>
              <a:ln w="38100">
                <a:solidFill>
                  <a:srgbClr val="8080FF"/>
                </a:solidFill>
              </a:ln>
            </p:spPr>
            <p:txBody>
              <a:bodyPr/>
              <a:lstStyle/>
              <a:p>
                <a:r>
                  <a:rPr lang="en-US">
                    <a:noFill/>
                  </a:rPr>
                  <a:t> </a:t>
                </a:r>
              </a:p>
            </p:txBody>
          </p:sp>
        </mc:Fallback>
      </mc:AlternateContent>
      <p:grpSp>
        <p:nvGrpSpPr>
          <p:cNvPr id="47" name="Symbols M">
            <a:extLst>
              <a:ext uri="{FF2B5EF4-FFF2-40B4-BE49-F238E27FC236}">
                <a16:creationId xmlns:a16="http://schemas.microsoft.com/office/drawing/2014/main" id="{9CA9CB28-8245-4E26-91B8-11EE8FB9559A}"/>
              </a:ext>
            </a:extLst>
          </p:cNvPr>
          <p:cNvGrpSpPr/>
          <p:nvPr/>
        </p:nvGrpSpPr>
        <p:grpSpPr>
          <a:xfrm>
            <a:off x="3888772" y="5605268"/>
            <a:ext cx="4184238" cy="575995"/>
            <a:chOff x="1234575" y="5575648"/>
            <a:chExt cx="4184238" cy="575995"/>
          </a:xfrm>
          <a:noFill/>
        </p:grpSpPr>
        <p:grpSp>
          <p:nvGrpSpPr>
            <p:cNvPr id="48" name="Group 47">
              <a:extLst>
                <a:ext uri="{FF2B5EF4-FFF2-40B4-BE49-F238E27FC236}">
                  <a16:creationId xmlns:a16="http://schemas.microsoft.com/office/drawing/2014/main" id="{E550D0FC-D141-448E-BAF0-93BA05866D6A}"/>
                </a:ext>
              </a:extLst>
            </p:cNvPr>
            <p:cNvGrpSpPr/>
            <p:nvPr/>
          </p:nvGrpSpPr>
          <p:grpSpPr>
            <a:xfrm>
              <a:off x="2162877" y="5575648"/>
              <a:ext cx="1189274" cy="169277"/>
              <a:chOff x="1958396" y="4851161"/>
              <a:chExt cx="1189274" cy="169277"/>
            </a:xfrm>
            <a:grpFill/>
          </p:grpSpPr>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6722E111-9CDD-4315-9CB7-C28DC761F43D}"/>
                      </a:ext>
                    </a:extLst>
                  </p:cNvPr>
                  <p:cNvSpPr/>
                  <p:nvPr/>
                </p:nvSpPr>
                <p:spPr>
                  <a:xfrm>
                    <a:off x="1958396" y="4851161"/>
                    <a:ext cx="357727"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i="1" smtClean="0">
                              <a:latin typeface="Cambria Math" panose="02040503050406030204" pitchFamily="18" charset="0"/>
                            </a:rPr>
                            <m:t>𝑃</m:t>
                          </m:r>
                          <m:r>
                            <a:rPr lang="en-US" sz="1100" i="1" smtClean="0">
                              <a:latin typeface="Cambria Math" panose="02040503050406030204" pitchFamily="18" charset="0"/>
                            </a:rPr>
                            <m:t>(</m:t>
                          </m:r>
                          <m:r>
                            <m:rPr>
                              <m:sty m:val="p"/>
                            </m:rPr>
                            <a:rPr lang="en-US" sz="1100" b="0" i="0" smtClean="0">
                              <a:latin typeface="Cambria Math" panose="02040503050406030204" pitchFamily="18" charset="0"/>
                            </a:rPr>
                            <m:t>M</m:t>
                          </m:r>
                          <m:r>
                            <a:rPr lang="en-US" sz="1100" i="1">
                              <a:latin typeface="Cambria Math" panose="02040503050406030204" pitchFamily="18" charset="0"/>
                            </a:rPr>
                            <m:t>)</m:t>
                          </m:r>
                        </m:oMath>
                      </m:oMathPara>
                    </a14:m>
                    <a:endParaRPr lang="en-US" sz="1100" dirty="0"/>
                  </a:p>
                </p:txBody>
              </p:sp>
            </mc:Choice>
            <mc:Fallback xmlns="">
              <p:sp>
                <p:nvSpPr>
                  <p:cNvPr id="56" name="Rectangle 55">
                    <a:extLst>
                      <a:ext uri="{FF2B5EF4-FFF2-40B4-BE49-F238E27FC236}">
                        <a16:creationId xmlns:a16="http://schemas.microsoft.com/office/drawing/2014/main" id="{6722E111-9CDD-4315-9CB7-C28DC761F43D}"/>
                      </a:ext>
                    </a:extLst>
                  </p:cNvPr>
                  <p:cNvSpPr>
                    <a:spLocks noRot="1" noChangeAspect="1" noMove="1" noResize="1" noEditPoints="1" noAdjustHandles="1" noChangeArrowheads="1" noChangeShapeType="1" noTextEdit="1"/>
                  </p:cNvSpPr>
                  <p:nvPr/>
                </p:nvSpPr>
                <p:spPr>
                  <a:xfrm>
                    <a:off x="1958396" y="4851161"/>
                    <a:ext cx="357727" cy="169277"/>
                  </a:xfrm>
                  <a:prstGeom prst="rect">
                    <a:avLst/>
                  </a:prstGeom>
                  <a:blipFill>
                    <a:blip r:embed="rId7"/>
                    <a:stretch>
                      <a:fillRect l="-8475" r="-15254"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9B58D148-FE54-4935-8C3C-6ED4A6623892}"/>
                      </a:ext>
                    </a:extLst>
                  </p:cNvPr>
                  <p:cNvSpPr/>
                  <p:nvPr/>
                </p:nvSpPr>
                <p:spPr>
                  <a:xfrm>
                    <a:off x="2543209" y="4851161"/>
                    <a:ext cx="604461"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𝑝</m:t>
                          </m:r>
                          <m:r>
                            <a:rPr lang="en-US" sz="1100" i="1">
                              <a:latin typeface="Cambria Math" panose="02040503050406030204" pitchFamily="18" charset="0"/>
                            </a:rPr>
                            <m:t>(</m:t>
                          </m:r>
                          <m:r>
                            <a:rPr lang="en-US" sz="1100" b="0" i="1" smtClean="0">
                              <a:latin typeface="Cambria Math" panose="02040503050406030204" pitchFamily="18" charset="0"/>
                            </a:rPr>
                            <m:t>67"|</m:t>
                          </m:r>
                          <m:r>
                            <m:rPr>
                              <m:sty m:val="p"/>
                            </m:rPr>
                            <a:rPr lang="en-US" sz="1100" b="0" i="0" smtClean="0">
                              <a:latin typeface="Cambria Math" panose="02040503050406030204" pitchFamily="18" charset="0"/>
                            </a:rPr>
                            <m:t>M</m:t>
                          </m:r>
                          <m:r>
                            <a:rPr lang="en-US" sz="1100" i="1">
                              <a:latin typeface="Cambria Math" panose="02040503050406030204" pitchFamily="18" charset="0"/>
                            </a:rPr>
                            <m:t>)</m:t>
                          </m:r>
                        </m:oMath>
                      </m:oMathPara>
                    </a14:m>
                    <a:endParaRPr lang="en-US" sz="1100" dirty="0"/>
                  </a:p>
                </p:txBody>
              </p:sp>
            </mc:Choice>
            <mc:Fallback xmlns="">
              <p:sp>
                <p:nvSpPr>
                  <p:cNvPr id="57" name="Rectangle 56">
                    <a:extLst>
                      <a:ext uri="{FF2B5EF4-FFF2-40B4-BE49-F238E27FC236}">
                        <a16:creationId xmlns:a16="http://schemas.microsoft.com/office/drawing/2014/main" id="{9B58D148-FE54-4935-8C3C-6ED4A6623892}"/>
                      </a:ext>
                    </a:extLst>
                  </p:cNvPr>
                  <p:cNvSpPr>
                    <a:spLocks noRot="1" noChangeAspect="1" noMove="1" noResize="1" noEditPoints="1" noAdjustHandles="1" noChangeArrowheads="1" noChangeShapeType="1" noTextEdit="1"/>
                  </p:cNvSpPr>
                  <p:nvPr/>
                </p:nvSpPr>
                <p:spPr>
                  <a:xfrm>
                    <a:off x="2543209" y="4851161"/>
                    <a:ext cx="604461" cy="169277"/>
                  </a:xfrm>
                  <a:prstGeom prst="rect">
                    <a:avLst/>
                  </a:prstGeom>
                  <a:blipFill>
                    <a:blip r:embed="rId8"/>
                    <a:stretch>
                      <a:fillRect l="-5051" r="-9091" b="-35714"/>
                    </a:stretch>
                  </a:blipFill>
                </p:spPr>
                <p:txBody>
                  <a:bodyPr/>
                  <a:lstStyle/>
                  <a:p>
                    <a:r>
                      <a:rPr lang="en-US">
                        <a:noFill/>
                      </a:rPr>
                      <a:t> </a:t>
                    </a:r>
                  </a:p>
                </p:txBody>
              </p:sp>
            </mc:Fallback>
          </mc:AlternateContent>
        </p:grpSp>
        <p:grpSp>
          <p:nvGrpSpPr>
            <p:cNvPr id="49" name="Group 48">
              <a:extLst>
                <a:ext uri="{FF2B5EF4-FFF2-40B4-BE49-F238E27FC236}">
                  <a16:creationId xmlns:a16="http://schemas.microsoft.com/office/drawing/2014/main" id="{F6EDBB70-B228-414F-9D5E-796A2D1E8951}"/>
                </a:ext>
              </a:extLst>
            </p:cNvPr>
            <p:cNvGrpSpPr/>
            <p:nvPr/>
          </p:nvGrpSpPr>
          <p:grpSpPr>
            <a:xfrm>
              <a:off x="1234575" y="5982366"/>
              <a:ext cx="1149198" cy="169277"/>
              <a:chOff x="1958396" y="4851161"/>
              <a:chExt cx="1149198" cy="169277"/>
            </a:xfrm>
            <a:grpFill/>
          </p:grpSpPr>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4838D142-8E17-4BD6-98F2-BAE5FAE8E479}"/>
                      </a:ext>
                    </a:extLst>
                  </p:cNvPr>
                  <p:cNvSpPr/>
                  <p:nvPr/>
                </p:nvSpPr>
                <p:spPr>
                  <a:xfrm>
                    <a:off x="1958396" y="4851161"/>
                    <a:ext cx="317651"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i="1" smtClean="0">
                              <a:latin typeface="Cambria Math" panose="02040503050406030204" pitchFamily="18" charset="0"/>
                            </a:rPr>
                            <m:t>𝑃</m:t>
                          </m:r>
                          <m:r>
                            <a:rPr lang="en-US" sz="1100" i="1" smtClean="0">
                              <a:latin typeface="Cambria Math" panose="02040503050406030204" pitchFamily="18" charset="0"/>
                            </a:rPr>
                            <m:t>(</m:t>
                          </m:r>
                          <m:r>
                            <m:rPr>
                              <m:sty m:val="p"/>
                            </m:rPr>
                            <a:rPr lang="en-US" sz="1100" b="0" i="0" smtClean="0">
                              <a:latin typeface="Cambria Math" panose="02040503050406030204" pitchFamily="18" charset="0"/>
                            </a:rPr>
                            <m:t>F</m:t>
                          </m:r>
                          <m:r>
                            <a:rPr lang="en-US" sz="1100" i="1">
                              <a:latin typeface="Cambria Math" panose="02040503050406030204" pitchFamily="18" charset="0"/>
                            </a:rPr>
                            <m:t>)</m:t>
                          </m:r>
                        </m:oMath>
                      </m:oMathPara>
                    </a14:m>
                    <a:endParaRPr lang="en-US" sz="1100" dirty="0"/>
                  </a:p>
                </p:txBody>
              </p:sp>
            </mc:Choice>
            <mc:Fallback xmlns="">
              <p:sp>
                <p:nvSpPr>
                  <p:cNvPr id="54" name="Rectangle 53">
                    <a:extLst>
                      <a:ext uri="{FF2B5EF4-FFF2-40B4-BE49-F238E27FC236}">
                        <a16:creationId xmlns:a16="http://schemas.microsoft.com/office/drawing/2014/main" id="{4838D142-8E17-4BD6-98F2-BAE5FAE8E479}"/>
                      </a:ext>
                    </a:extLst>
                  </p:cNvPr>
                  <p:cNvSpPr>
                    <a:spLocks noRot="1" noChangeAspect="1" noMove="1" noResize="1" noEditPoints="1" noAdjustHandles="1" noChangeArrowheads="1" noChangeShapeType="1" noTextEdit="1"/>
                  </p:cNvSpPr>
                  <p:nvPr/>
                </p:nvSpPr>
                <p:spPr>
                  <a:xfrm>
                    <a:off x="1958396" y="4851161"/>
                    <a:ext cx="317651" cy="169277"/>
                  </a:xfrm>
                  <a:prstGeom prst="rect">
                    <a:avLst/>
                  </a:prstGeom>
                  <a:blipFill>
                    <a:blip r:embed="rId9"/>
                    <a:stretch>
                      <a:fillRect l="-9615" r="-17308"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7223CDE3-2B99-4348-BAEC-9FE1779B8E42}"/>
                      </a:ext>
                    </a:extLst>
                  </p:cNvPr>
                  <p:cNvSpPr/>
                  <p:nvPr/>
                </p:nvSpPr>
                <p:spPr>
                  <a:xfrm>
                    <a:off x="2543209" y="4851161"/>
                    <a:ext cx="564385"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𝑝</m:t>
                          </m:r>
                          <m:r>
                            <a:rPr lang="en-US" sz="1100" i="1">
                              <a:latin typeface="Cambria Math" panose="02040503050406030204" pitchFamily="18" charset="0"/>
                            </a:rPr>
                            <m:t>(</m:t>
                          </m:r>
                          <m:r>
                            <a:rPr lang="en-US" sz="1100" b="0" i="1" smtClean="0">
                              <a:latin typeface="Cambria Math" panose="02040503050406030204" pitchFamily="18" charset="0"/>
                            </a:rPr>
                            <m:t>67"|</m:t>
                          </m:r>
                          <m:r>
                            <m:rPr>
                              <m:sty m:val="p"/>
                            </m:rPr>
                            <a:rPr lang="en-US" sz="1100" b="0" i="0" smtClean="0">
                              <a:latin typeface="Cambria Math" panose="02040503050406030204" pitchFamily="18" charset="0"/>
                            </a:rPr>
                            <m:t>F</m:t>
                          </m:r>
                          <m:r>
                            <a:rPr lang="en-US" sz="1100" i="1">
                              <a:latin typeface="Cambria Math" panose="02040503050406030204" pitchFamily="18" charset="0"/>
                            </a:rPr>
                            <m:t>)</m:t>
                          </m:r>
                        </m:oMath>
                      </m:oMathPara>
                    </a14:m>
                    <a:endParaRPr lang="en-US" sz="1100" dirty="0"/>
                  </a:p>
                </p:txBody>
              </p:sp>
            </mc:Choice>
            <mc:Fallback xmlns="">
              <p:sp>
                <p:nvSpPr>
                  <p:cNvPr id="55" name="Rectangle 54">
                    <a:extLst>
                      <a:ext uri="{FF2B5EF4-FFF2-40B4-BE49-F238E27FC236}">
                        <a16:creationId xmlns:a16="http://schemas.microsoft.com/office/drawing/2014/main" id="{7223CDE3-2B99-4348-BAEC-9FE1779B8E42}"/>
                      </a:ext>
                    </a:extLst>
                  </p:cNvPr>
                  <p:cNvSpPr>
                    <a:spLocks noRot="1" noChangeAspect="1" noMove="1" noResize="1" noEditPoints="1" noAdjustHandles="1" noChangeArrowheads="1" noChangeShapeType="1" noTextEdit="1"/>
                  </p:cNvSpPr>
                  <p:nvPr/>
                </p:nvSpPr>
                <p:spPr>
                  <a:xfrm>
                    <a:off x="2543209" y="4851161"/>
                    <a:ext cx="564385" cy="169277"/>
                  </a:xfrm>
                  <a:prstGeom prst="rect">
                    <a:avLst/>
                  </a:prstGeom>
                  <a:blipFill>
                    <a:blip r:embed="rId10"/>
                    <a:stretch>
                      <a:fillRect l="-6522" r="-9783" b="-35714"/>
                    </a:stretch>
                  </a:blipFill>
                </p:spPr>
                <p:txBody>
                  <a:bodyPr/>
                  <a:lstStyle/>
                  <a:p>
                    <a:r>
                      <a:rPr lang="en-US">
                        <a:noFill/>
                      </a:rPr>
                      <a:t> </a:t>
                    </a:r>
                  </a:p>
                </p:txBody>
              </p:sp>
            </mc:Fallback>
          </mc:AlternateContent>
        </p:grpSp>
        <p:grpSp>
          <p:nvGrpSpPr>
            <p:cNvPr id="50" name="Group 49">
              <a:extLst>
                <a:ext uri="{FF2B5EF4-FFF2-40B4-BE49-F238E27FC236}">
                  <a16:creationId xmlns:a16="http://schemas.microsoft.com/office/drawing/2014/main" id="{7721A776-53BE-415A-9C59-B661665604B8}"/>
                </a:ext>
              </a:extLst>
            </p:cNvPr>
            <p:cNvGrpSpPr/>
            <p:nvPr/>
          </p:nvGrpSpPr>
          <p:grpSpPr>
            <a:xfrm>
              <a:off x="2846877" y="5982366"/>
              <a:ext cx="1198827" cy="169277"/>
              <a:chOff x="1938359" y="4341272"/>
              <a:chExt cx="1198827" cy="169277"/>
            </a:xfrm>
            <a:grpFill/>
          </p:grpSpPr>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80747539-0311-4F38-AACE-A44E31BD67DE}"/>
                      </a:ext>
                    </a:extLst>
                  </p:cNvPr>
                  <p:cNvSpPr/>
                  <p:nvPr/>
                </p:nvSpPr>
                <p:spPr>
                  <a:xfrm>
                    <a:off x="1938359" y="4341272"/>
                    <a:ext cx="357727"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i="1">
                              <a:latin typeface="Cambria Math" panose="02040503050406030204" pitchFamily="18" charset="0"/>
                            </a:rPr>
                            <m:t>𝑃</m:t>
                          </m:r>
                          <m:r>
                            <a:rPr lang="en-US" sz="1100" i="1">
                              <a:latin typeface="Cambria Math" panose="02040503050406030204" pitchFamily="18" charset="0"/>
                            </a:rPr>
                            <m:t>(</m:t>
                          </m:r>
                          <m:r>
                            <m:rPr>
                              <m:sty m:val="p"/>
                            </m:rPr>
                            <a:rPr lang="en-US" sz="1100">
                              <a:latin typeface="Cambria Math" panose="02040503050406030204" pitchFamily="18" charset="0"/>
                            </a:rPr>
                            <m:t>M</m:t>
                          </m:r>
                          <m:r>
                            <a:rPr lang="en-US" sz="1100" i="1">
                              <a:latin typeface="Cambria Math" panose="02040503050406030204" pitchFamily="18" charset="0"/>
                            </a:rPr>
                            <m:t>)</m:t>
                          </m:r>
                        </m:oMath>
                      </m:oMathPara>
                    </a14:m>
                    <a:endParaRPr lang="en-US" sz="1100" dirty="0"/>
                  </a:p>
                </p:txBody>
              </p:sp>
            </mc:Choice>
            <mc:Fallback xmlns="">
              <p:sp>
                <p:nvSpPr>
                  <p:cNvPr id="52" name="Rectangle 51">
                    <a:extLst>
                      <a:ext uri="{FF2B5EF4-FFF2-40B4-BE49-F238E27FC236}">
                        <a16:creationId xmlns:a16="http://schemas.microsoft.com/office/drawing/2014/main" id="{80747539-0311-4F38-AACE-A44E31BD67DE}"/>
                      </a:ext>
                    </a:extLst>
                  </p:cNvPr>
                  <p:cNvSpPr>
                    <a:spLocks noRot="1" noChangeAspect="1" noMove="1" noResize="1" noEditPoints="1" noAdjustHandles="1" noChangeArrowheads="1" noChangeShapeType="1" noTextEdit="1"/>
                  </p:cNvSpPr>
                  <p:nvPr/>
                </p:nvSpPr>
                <p:spPr>
                  <a:xfrm>
                    <a:off x="1938359" y="4341272"/>
                    <a:ext cx="357727" cy="169277"/>
                  </a:xfrm>
                  <a:prstGeom prst="rect">
                    <a:avLst/>
                  </a:prstGeom>
                  <a:blipFill>
                    <a:blip r:embed="rId11"/>
                    <a:stretch>
                      <a:fillRect l="-8475" r="-15254"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51268B87-4003-4441-9A72-D007743858BC}"/>
                      </a:ext>
                    </a:extLst>
                  </p:cNvPr>
                  <p:cNvSpPr/>
                  <p:nvPr/>
                </p:nvSpPr>
                <p:spPr>
                  <a:xfrm>
                    <a:off x="2532726" y="4341272"/>
                    <a:ext cx="604460"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𝑝</m:t>
                          </m:r>
                          <m:r>
                            <a:rPr lang="en-US" sz="1100" i="1">
                              <a:latin typeface="Cambria Math" panose="02040503050406030204" pitchFamily="18" charset="0"/>
                            </a:rPr>
                            <m:t>(</m:t>
                          </m:r>
                          <m:r>
                            <a:rPr lang="en-US" sz="1100" b="0" i="1" smtClean="0">
                              <a:latin typeface="Cambria Math" panose="02040503050406030204" pitchFamily="18" charset="0"/>
                            </a:rPr>
                            <m:t>67"|</m:t>
                          </m:r>
                          <m:r>
                            <m:rPr>
                              <m:sty m:val="p"/>
                            </m:rPr>
                            <a:rPr lang="en-US" sz="1100">
                              <a:latin typeface="Cambria Math" panose="02040503050406030204" pitchFamily="18" charset="0"/>
                            </a:rPr>
                            <m:t>M</m:t>
                          </m:r>
                          <m:r>
                            <a:rPr lang="en-US" sz="1100" i="1">
                              <a:latin typeface="Cambria Math" panose="02040503050406030204" pitchFamily="18" charset="0"/>
                            </a:rPr>
                            <m:t>)</m:t>
                          </m:r>
                        </m:oMath>
                      </m:oMathPara>
                    </a14:m>
                    <a:endParaRPr lang="en-US" sz="1100" dirty="0"/>
                  </a:p>
                </p:txBody>
              </p:sp>
            </mc:Choice>
            <mc:Fallback xmlns="">
              <p:sp>
                <p:nvSpPr>
                  <p:cNvPr id="53" name="Rectangle 52">
                    <a:extLst>
                      <a:ext uri="{FF2B5EF4-FFF2-40B4-BE49-F238E27FC236}">
                        <a16:creationId xmlns:a16="http://schemas.microsoft.com/office/drawing/2014/main" id="{51268B87-4003-4441-9A72-D007743858BC}"/>
                      </a:ext>
                    </a:extLst>
                  </p:cNvPr>
                  <p:cNvSpPr>
                    <a:spLocks noRot="1" noChangeAspect="1" noMove="1" noResize="1" noEditPoints="1" noAdjustHandles="1" noChangeArrowheads="1" noChangeShapeType="1" noTextEdit="1"/>
                  </p:cNvSpPr>
                  <p:nvPr/>
                </p:nvSpPr>
                <p:spPr>
                  <a:xfrm>
                    <a:off x="2532726" y="4341272"/>
                    <a:ext cx="604460" cy="169277"/>
                  </a:xfrm>
                  <a:prstGeom prst="rect">
                    <a:avLst/>
                  </a:prstGeom>
                  <a:blipFill>
                    <a:blip r:embed="rId12"/>
                    <a:stretch>
                      <a:fillRect l="-6061" r="-9091" b="-3571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0DD49754-5D7E-4E91-845C-F41CFEF2930F}"/>
                    </a:ext>
                  </a:extLst>
                </p:cNvPr>
                <p:cNvSpPr/>
                <p:nvPr/>
              </p:nvSpPr>
              <p:spPr>
                <a:xfrm>
                  <a:off x="4645011" y="5752116"/>
                  <a:ext cx="773802" cy="215444"/>
                </a:xfrm>
                <a:prstGeom prst="rect">
                  <a:avLst/>
                </a:prstGeom>
                <a:solidFill>
                  <a:schemeClr val="bg1"/>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𝑃</m:t>
                        </m:r>
                        <m:r>
                          <a:rPr lang="en-US" sz="1400" i="1" smtClean="0">
                            <a:latin typeface="Cambria Math" panose="02040503050406030204" pitchFamily="18" charset="0"/>
                          </a:rPr>
                          <m:t>(</m:t>
                        </m:r>
                        <m:r>
                          <m:rPr>
                            <m:sty m:val="p"/>
                          </m:rPr>
                          <a:rPr lang="en-US" sz="1400" b="0" i="0" smtClean="0">
                            <a:latin typeface="Cambria Math" panose="02040503050406030204" pitchFamily="18" charset="0"/>
                          </a:rPr>
                          <m:t>M</m:t>
                        </m:r>
                        <m:r>
                          <a:rPr lang="en-US" sz="1400" b="0" i="0" smtClean="0">
                            <a:latin typeface="Cambria Math" panose="02040503050406030204" pitchFamily="18" charset="0"/>
                          </a:rPr>
                          <m:t>|67"</m:t>
                        </m:r>
                        <m:r>
                          <a:rPr lang="en-US" sz="1400" i="1">
                            <a:latin typeface="Cambria Math" panose="02040503050406030204" pitchFamily="18" charset="0"/>
                          </a:rPr>
                          <m:t>)</m:t>
                        </m:r>
                      </m:oMath>
                    </m:oMathPara>
                  </a14:m>
                  <a:endParaRPr lang="en-US" sz="1400" dirty="0"/>
                </a:p>
              </p:txBody>
            </p:sp>
          </mc:Choice>
          <mc:Fallback xmlns="">
            <p:sp>
              <p:nvSpPr>
                <p:cNvPr id="51" name="Rectangle 50">
                  <a:extLst>
                    <a:ext uri="{FF2B5EF4-FFF2-40B4-BE49-F238E27FC236}">
                      <a16:creationId xmlns:a16="http://schemas.microsoft.com/office/drawing/2014/main" id="{0DD49754-5D7E-4E91-845C-F41CFEF2930F}"/>
                    </a:ext>
                  </a:extLst>
                </p:cNvPr>
                <p:cNvSpPr>
                  <a:spLocks noRot="1" noChangeAspect="1" noMove="1" noResize="1" noEditPoints="1" noAdjustHandles="1" noChangeArrowheads="1" noChangeShapeType="1" noTextEdit="1"/>
                </p:cNvSpPr>
                <p:nvPr/>
              </p:nvSpPr>
              <p:spPr>
                <a:xfrm>
                  <a:off x="4645011" y="5752116"/>
                  <a:ext cx="773802" cy="215444"/>
                </a:xfrm>
                <a:prstGeom prst="rect">
                  <a:avLst/>
                </a:prstGeom>
                <a:blipFill>
                  <a:blip r:embed="rId13"/>
                  <a:stretch>
                    <a:fillRect l="-4724" r="-7874" b="-30556"/>
                  </a:stretch>
                </a:blipFill>
              </p:spPr>
              <p:txBody>
                <a:bodyPr/>
                <a:lstStyle/>
                <a:p>
                  <a:r>
                    <a:rPr lang="en-US">
                      <a:noFill/>
                    </a:rPr>
                    <a:t> </a:t>
                  </a:r>
                </a:p>
              </p:txBody>
            </p:sp>
          </mc:Fallback>
        </mc:AlternateContent>
      </p:grpSp>
      <p:grpSp>
        <p:nvGrpSpPr>
          <p:cNvPr id="58" name="Symbols F">
            <a:extLst>
              <a:ext uri="{FF2B5EF4-FFF2-40B4-BE49-F238E27FC236}">
                <a16:creationId xmlns:a16="http://schemas.microsoft.com/office/drawing/2014/main" id="{B6CFD3B6-3480-4493-A321-63A4F1374E46}"/>
              </a:ext>
            </a:extLst>
          </p:cNvPr>
          <p:cNvGrpSpPr/>
          <p:nvPr/>
        </p:nvGrpSpPr>
        <p:grpSpPr>
          <a:xfrm>
            <a:off x="3888772" y="4637312"/>
            <a:ext cx="4134545" cy="575995"/>
            <a:chOff x="1234575" y="5575648"/>
            <a:chExt cx="4134545" cy="575995"/>
          </a:xfrm>
          <a:noFill/>
        </p:grpSpPr>
        <p:grpSp>
          <p:nvGrpSpPr>
            <p:cNvPr id="59" name="Group 58">
              <a:extLst>
                <a:ext uri="{FF2B5EF4-FFF2-40B4-BE49-F238E27FC236}">
                  <a16:creationId xmlns:a16="http://schemas.microsoft.com/office/drawing/2014/main" id="{0BE16972-C794-4A63-AB00-8EB2A2B0AB63}"/>
                </a:ext>
              </a:extLst>
            </p:cNvPr>
            <p:cNvGrpSpPr/>
            <p:nvPr/>
          </p:nvGrpSpPr>
          <p:grpSpPr>
            <a:xfrm>
              <a:off x="2162877" y="5575648"/>
              <a:ext cx="1149198" cy="169277"/>
              <a:chOff x="1958396" y="4851161"/>
              <a:chExt cx="1149198" cy="169277"/>
            </a:xfrm>
            <a:grpFill/>
          </p:grpSpPr>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C75DB084-F812-46D4-B020-43B461262BB9}"/>
                      </a:ext>
                    </a:extLst>
                  </p:cNvPr>
                  <p:cNvSpPr/>
                  <p:nvPr/>
                </p:nvSpPr>
                <p:spPr>
                  <a:xfrm>
                    <a:off x="1958396" y="4851161"/>
                    <a:ext cx="317651"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i="1" smtClean="0">
                              <a:latin typeface="Cambria Math" panose="02040503050406030204" pitchFamily="18" charset="0"/>
                            </a:rPr>
                            <m:t>𝑃</m:t>
                          </m:r>
                          <m:r>
                            <a:rPr lang="en-US" sz="1100" i="1" smtClean="0">
                              <a:latin typeface="Cambria Math" panose="02040503050406030204" pitchFamily="18" charset="0"/>
                            </a:rPr>
                            <m:t>(</m:t>
                          </m:r>
                          <m:r>
                            <m:rPr>
                              <m:sty m:val="p"/>
                            </m:rPr>
                            <a:rPr lang="en-US" sz="1100" b="0" i="0" smtClean="0">
                              <a:latin typeface="Cambria Math" panose="02040503050406030204" pitchFamily="18" charset="0"/>
                            </a:rPr>
                            <m:t>F</m:t>
                          </m:r>
                          <m:r>
                            <a:rPr lang="en-US" sz="1100" i="1">
                              <a:latin typeface="Cambria Math" panose="02040503050406030204" pitchFamily="18" charset="0"/>
                            </a:rPr>
                            <m:t>)</m:t>
                          </m:r>
                        </m:oMath>
                      </m:oMathPara>
                    </a14:m>
                    <a:endParaRPr lang="en-US" sz="1100" dirty="0"/>
                  </a:p>
                </p:txBody>
              </p:sp>
            </mc:Choice>
            <mc:Fallback xmlns="">
              <p:sp>
                <p:nvSpPr>
                  <p:cNvPr id="67" name="Rectangle 66">
                    <a:extLst>
                      <a:ext uri="{FF2B5EF4-FFF2-40B4-BE49-F238E27FC236}">
                        <a16:creationId xmlns:a16="http://schemas.microsoft.com/office/drawing/2014/main" id="{C75DB084-F812-46D4-B020-43B461262BB9}"/>
                      </a:ext>
                    </a:extLst>
                  </p:cNvPr>
                  <p:cNvSpPr>
                    <a:spLocks noRot="1" noChangeAspect="1" noMove="1" noResize="1" noEditPoints="1" noAdjustHandles="1" noChangeArrowheads="1" noChangeShapeType="1" noTextEdit="1"/>
                  </p:cNvSpPr>
                  <p:nvPr/>
                </p:nvSpPr>
                <p:spPr>
                  <a:xfrm>
                    <a:off x="1958396" y="4851161"/>
                    <a:ext cx="317651" cy="169277"/>
                  </a:xfrm>
                  <a:prstGeom prst="rect">
                    <a:avLst/>
                  </a:prstGeom>
                  <a:blipFill>
                    <a:blip r:embed="rId9"/>
                    <a:stretch>
                      <a:fillRect l="-9615" r="-17308" b="-407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FA5F7261-1919-4E88-86F4-CEF882DF1447}"/>
                      </a:ext>
                    </a:extLst>
                  </p:cNvPr>
                  <p:cNvSpPr/>
                  <p:nvPr/>
                </p:nvSpPr>
                <p:spPr>
                  <a:xfrm>
                    <a:off x="2543209" y="4851161"/>
                    <a:ext cx="564385"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𝑝</m:t>
                          </m:r>
                          <m:r>
                            <a:rPr lang="en-US" sz="1100" i="1">
                              <a:latin typeface="Cambria Math" panose="02040503050406030204" pitchFamily="18" charset="0"/>
                            </a:rPr>
                            <m:t>(</m:t>
                          </m:r>
                          <m:r>
                            <a:rPr lang="en-US" sz="1100" b="0" i="1" smtClean="0">
                              <a:latin typeface="Cambria Math" panose="02040503050406030204" pitchFamily="18" charset="0"/>
                            </a:rPr>
                            <m:t>67"|</m:t>
                          </m:r>
                          <m:r>
                            <m:rPr>
                              <m:sty m:val="p"/>
                            </m:rPr>
                            <a:rPr lang="en-US" sz="1100" b="0" i="0" smtClean="0">
                              <a:latin typeface="Cambria Math" panose="02040503050406030204" pitchFamily="18" charset="0"/>
                            </a:rPr>
                            <m:t>F</m:t>
                          </m:r>
                          <m:r>
                            <a:rPr lang="en-US" sz="1100" i="1">
                              <a:latin typeface="Cambria Math" panose="02040503050406030204" pitchFamily="18" charset="0"/>
                            </a:rPr>
                            <m:t>)</m:t>
                          </m:r>
                        </m:oMath>
                      </m:oMathPara>
                    </a14:m>
                    <a:endParaRPr lang="en-US" sz="1100" dirty="0"/>
                  </a:p>
                </p:txBody>
              </p:sp>
            </mc:Choice>
            <mc:Fallback xmlns="">
              <p:sp>
                <p:nvSpPr>
                  <p:cNvPr id="68" name="Rectangle 67">
                    <a:extLst>
                      <a:ext uri="{FF2B5EF4-FFF2-40B4-BE49-F238E27FC236}">
                        <a16:creationId xmlns:a16="http://schemas.microsoft.com/office/drawing/2014/main" id="{FA5F7261-1919-4E88-86F4-CEF882DF1447}"/>
                      </a:ext>
                    </a:extLst>
                  </p:cNvPr>
                  <p:cNvSpPr>
                    <a:spLocks noRot="1" noChangeAspect="1" noMove="1" noResize="1" noEditPoints="1" noAdjustHandles="1" noChangeArrowheads="1" noChangeShapeType="1" noTextEdit="1"/>
                  </p:cNvSpPr>
                  <p:nvPr/>
                </p:nvSpPr>
                <p:spPr>
                  <a:xfrm>
                    <a:off x="2543209" y="4851161"/>
                    <a:ext cx="564385" cy="169277"/>
                  </a:xfrm>
                  <a:prstGeom prst="rect">
                    <a:avLst/>
                  </a:prstGeom>
                  <a:blipFill>
                    <a:blip r:embed="rId14"/>
                    <a:stretch>
                      <a:fillRect l="-5376" r="-8602" b="-40741"/>
                    </a:stretch>
                  </a:blipFill>
                </p:spPr>
                <p:txBody>
                  <a:bodyPr/>
                  <a:lstStyle/>
                  <a:p>
                    <a:r>
                      <a:rPr lang="en-US">
                        <a:noFill/>
                      </a:rPr>
                      <a:t> </a:t>
                    </a:r>
                  </a:p>
                </p:txBody>
              </p:sp>
            </mc:Fallback>
          </mc:AlternateContent>
        </p:grpSp>
        <p:grpSp>
          <p:nvGrpSpPr>
            <p:cNvPr id="60" name="Group 59">
              <a:extLst>
                <a:ext uri="{FF2B5EF4-FFF2-40B4-BE49-F238E27FC236}">
                  <a16:creationId xmlns:a16="http://schemas.microsoft.com/office/drawing/2014/main" id="{795C70B0-9A52-4F17-A878-7904E1825E3A}"/>
                </a:ext>
              </a:extLst>
            </p:cNvPr>
            <p:cNvGrpSpPr/>
            <p:nvPr/>
          </p:nvGrpSpPr>
          <p:grpSpPr>
            <a:xfrm>
              <a:off x="1234575" y="5982366"/>
              <a:ext cx="1149198" cy="169277"/>
              <a:chOff x="1958396" y="4851161"/>
              <a:chExt cx="1149198" cy="169277"/>
            </a:xfrm>
            <a:grpFill/>
          </p:grpSpPr>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FE309CD2-214B-47D9-BFFC-CA20B7AF6B81}"/>
                      </a:ext>
                    </a:extLst>
                  </p:cNvPr>
                  <p:cNvSpPr/>
                  <p:nvPr/>
                </p:nvSpPr>
                <p:spPr>
                  <a:xfrm>
                    <a:off x="1958396" y="4851161"/>
                    <a:ext cx="317651"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i="1" smtClean="0">
                              <a:latin typeface="Cambria Math" panose="02040503050406030204" pitchFamily="18" charset="0"/>
                            </a:rPr>
                            <m:t>𝑃</m:t>
                          </m:r>
                          <m:r>
                            <a:rPr lang="en-US" sz="1100" i="1" smtClean="0">
                              <a:latin typeface="Cambria Math" panose="02040503050406030204" pitchFamily="18" charset="0"/>
                            </a:rPr>
                            <m:t>(</m:t>
                          </m:r>
                          <m:r>
                            <m:rPr>
                              <m:sty m:val="p"/>
                            </m:rPr>
                            <a:rPr lang="en-US" sz="1100" b="0" i="0" smtClean="0">
                              <a:latin typeface="Cambria Math" panose="02040503050406030204" pitchFamily="18" charset="0"/>
                            </a:rPr>
                            <m:t>F</m:t>
                          </m:r>
                          <m:r>
                            <a:rPr lang="en-US" sz="1100" i="1">
                              <a:latin typeface="Cambria Math" panose="02040503050406030204" pitchFamily="18" charset="0"/>
                            </a:rPr>
                            <m:t>)</m:t>
                          </m:r>
                        </m:oMath>
                      </m:oMathPara>
                    </a14:m>
                    <a:endParaRPr lang="en-US" sz="1100" dirty="0"/>
                  </a:p>
                </p:txBody>
              </p:sp>
            </mc:Choice>
            <mc:Fallback xmlns="">
              <p:sp>
                <p:nvSpPr>
                  <p:cNvPr id="65" name="Rectangle 64">
                    <a:extLst>
                      <a:ext uri="{FF2B5EF4-FFF2-40B4-BE49-F238E27FC236}">
                        <a16:creationId xmlns:a16="http://schemas.microsoft.com/office/drawing/2014/main" id="{FE309CD2-214B-47D9-BFFC-CA20B7AF6B81}"/>
                      </a:ext>
                    </a:extLst>
                  </p:cNvPr>
                  <p:cNvSpPr>
                    <a:spLocks noRot="1" noChangeAspect="1" noMove="1" noResize="1" noEditPoints="1" noAdjustHandles="1" noChangeArrowheads="1" noChangeShapeType="1" noTextEdit="1"/>
                  </p:cNvSpPr>
                  <p:nvPr/>
                </p:nvSpPr>
                <p:spPr>
                  <a:xfrm>
                    <a:off x="1958396" y="4851161"/>
                    <a:ext cx="317651" cy="169277"/>
                  </a:xfrm>
                  <a:prstGeom prst="rect">
                    <a:avLst/>
                  </a:prstGeom>
                  <a:blipFill>
                    <a:blip r:embed="rId9"/>
                    <a:stretch>
                      <a:fillRect l="-9615" r="-17308"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CA1470AF-A687-404C-95E5-262334F4E528}"/>
                      </a:ext>
                    </a:extLst>
                  </p:cNvPr>
                  <p:cNvSpPr/>
                  <p:nvPr/>
                </p:nvSpPr>
                <p:spPr>
                  <a:xfrm>
                    <a:off x="2543209" y="4851161"/>
                    <a:ext cx="564385"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𝑝</m:t>
                          </m:r>
                          <m:r>
                            <a:rPr lang="en-US" sz="1100" i="1">
                              <a:latin typeface="Cambria Math" panose="02040503050406030204" pitchFamily="18" charset="0"/>
                            </a:rPr>
                            <m:t>(</m:t>
                          </m:r>
                          <m:r>
                            <a:rPr lang="en-US" sz="1100" b="0" i="1" smtClean="0">
                              <a:latin typeface="Cambria Math" panose="02040503050406030204" pitchFamily="18" charset="0"/>
                            </a:rPr>
                            <m:t>67"|</m:t>
                          </m:r>
                          <m:r>
                            <m:rPr>
                              <m:sty m:val="p"/>
                            </m:rPr>
                            <a:rPr lang="en-US" sz="1100" b="0" i="0" smtClean="0">
                              <a:latin typeface="Cambria Math" panose="02040503050406030204" pitchFamily="18" charset="0"/>
                            </a:rPr>
                            <m:t>F</m:t>
                          </m:r>
                          <m:r>
                            <a:rPr lang="en-US" sz="1100" i="1">
                              <a:latin typeface="Cambria Math" panose="02040503050406030204" pitchFamily="18" charset="0"/>
                            </a:rPr>
                            <m:t>)</m:t>
                          </m:r>
                        </m:oMath>
                      </m:oMathPara>
                    </a14:m>
                    <a:endParaRPr lang="en-US" sz="1100" dirty="0"/>
                  </a:p>
                </p:txBody>
              </p:sp>
            </mc:Choice>
            <mc:Fallback xmlns="">
              <p:sp>
                <p:nvSpPr>
                  <p:cNvPr id="66" name="Rectangle 65">
                    <a:extLst>
                      <a:ext uri="{FF2B5EF4-FFF2-40B4-BE49-F238E27FC236}">
                        <a16:creationId xmlns:a16="http://schemas.microsoft.com/office/drawing/2014/main" id="{CA1470AF-A687-404C-95E5-262334F4E528}"/>
                      </a:ext>
                    </a:extLst>
                  </p:cNvPr>
                  <p:cNvSpPr>
                    <a:spLocks noRot="1" noChangeAspect="1" noMove="1" noResize="1" noEditPoints="1" noAdjustHandles="1" noChangeArrowheads="1" noChangeShapeType="1" noTextEdit="1"/>
                  </p:cNvSpPr>
                  <p:nvPr/>
                </p:nvSpPr>
                <p:spPr>
                  <a:xfrm>
                    <a:off x="2543209" y="4851161"/>
                    <a:ext cx="564385" cy="169277"/>
                  </a:xfrm>
                  <a:prstGeom prst="rect">
                    <a:avLst/>
                  </a:prstGeom>
                  <a:blipFill>
                    <a:blip r:embed="rId10"/>
                    <a:stretch>
                      <a:fillRect l="-6522" r="-9783" b="-35714"/>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50C3A298-229D-431C-A96F-B106EFAD21DA}"/>
                </a:ext>
              </a:extLst>
            </p:cNvPr>
            <p:cNvGrpSpPr/>
            <p:nvPr/>
          </p:nvGrpSpPr>
          <p:grpSpPr>
            <a:xfrm>
              <a:off x="2846877" y="5982366"/>
              <a:ext cx="1198827" cy="169277"/>
              <a:chOff x="1938359" y="4341272"/>
              <a:chExt cx="1198827" cy="169277"/>
            </a:xfrm>
            <a:grpFill/>
          </p:grpSpPr>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ED7F0DC9-5329-4198-A93C-C8BE4CCCDB38}"/>
                      </a:ext>
                    </a:extLst>
                  </p:cNvPr>
                  <p:cNvSpPr/>
                  <p:nvPr/>
                </p:nvSpPr>
                <p:spPr>
                  <a:xfrm>
                    <a:off x="1938359" y="4341272"/>
                    <a:ext cx="357727"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i="1">
                              <a:latin typeface="Cambria Math" panose="02040503050406030204" pitchFamily="18" charset="0"/>
                            </a:rPr>
                            <m:t>𝑃</m:t>
                          </m:r>
                          <m:r>
                            <a:rPr lang="en-US" sz="1100" i="1">
                              <a:latin typeface="Cambria Math" panose="02040503050406030204" pitchFamily="18" charset="0"/>
                            </a:rPr>
                            <m:t>(</m:t>
                          </m:r>
                          <m:r>
                            <m:rPr>
                              <m:sty m:val="p"/>
                            </m:rPr>
                            <a:rPr lang="en-US" sz="1100">
                              <a:latin typeface="Cambria Math" panose="02040503050406030204" pitchFamily="18" charset="0"/>
                            </a:rPr>
                            <m:t>M</m:t>
                          </m:r>
                          <m:r>
                            <a:rPr lang="en-US" sz="1100" i="1">
                              <a:latin typeface="Cambria Math" panose="02040503050406030204" pitchFamily="18" charset="0"/>
                            </a:rPr>
                            <m:t>)</m:t>
                          </m:r>
                        </m:oMath>
                      </m:oMathPara>
                    </a14:m>
                    <a:endParaRPr lang="en-US" sz="1100" dirty="0"/>
                  </a:p>
                </p:txBody>
              </p:sp>
            </mc:Choice>
            <mc:Fallback xmlns="">
              <p:sp>
                <p:nvSpPr>
                  <p:cNvPr id="63" name="Rectangle 62">
                    <a:extLst>
                      <a:ext uri="{FF2B5EF4-FFF2-40B4-BE49-F238E27FC236}">
                        <a16:creationId xmlns:a16="http://schemas.microsoft.com/office/drawing/2014/main" id="{ED7F0DC9-5329-4198-A93C-C8BE4CCCDB38}"/>
                      </a:ext>
                    </a:extLst>
                  </p:cNvPr>
                  <p:cNvSpPr>
                    <a:spLocks noRot="1" noChangeAspect="1" noMove="1" noResize="1" noEditPoints="1" noAdjustHandles="1" noChangeArrowheads="1" noChangeShapeType="1" noTextEdit="1"/>
                  </p:cNvSpPr>
                  <p:nvPr/>
                </p:nvSpPr>
                <p:spPr>
                  <a:xfrm>
                    <a:off x="1938359" y="4341272"/>
                    <a:ext cx="357727" cy="169277"/>
                  </a:xfrm>
                  <a:prstGeom prst="rect">
                    <a:avLst/>
                  </a:prstGeom>
                  <a:blipFill>
                    <a:blip r:embed="rId11"/>
                    <a:stretch>
                      <a:fillRect l="-8475" r="-15254"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8ED88805-581A-4889-B3E7-96D32FEEBC1C}"/>
                      </a:ext>
                    </a:extLst>
                  </p:cNvPr>
                  <p:cNvSpPr/>
                  <p:nvPr/>
                </p:nvSpPr>
                <p:spPr>
                  <a:xfrm>
                    <a:off x="2532726" y="4341272"/>
                    <a:ext cx="604460"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𝑝</m:t>
                          </m:r>
                          <m:r>
                            <a:rPr lang="en-US" sz="1100" i="1">
                              <a:latin typeface="Cambria Math" panose="02040503050406030204" pitchFamily="18" charset="0"/>
                            </a:rPr>
                            <m:t>(</m:t>
                          </m:r>
                          <m:r>
                            <a:rPr lang="en-US" sz="1100" b="0" i="1" smtClean="0">
                              <a:latin typeface="Cambria Math" panose="02040503050406030204" pitchFamily="18" charset="0"/>
                            </a:rPr>
                            <m:t>67"|</m:t>
                          </m:r>
                          <m:r>
                            <m:rPr>
                              <m:sty m:val="p"/>
                            </m:rPr>
                            <a:rPr lang="en-US" sz="1100">
                              <a:latin typeface="Cambria Math" panose="02040503050406030204" pitchFamily="18" charset="0"/>
                            </a:rPr>
                            <m:t>M</m:t>
                          </m:r>
                          <m:r>
                            <a:rPr lang="en-US" sz="1100" i="1">
                              <a:latin typeface="Cambria Math" panose="02040503050406030204" pitchFamily="18" charset="0"/>
                            </a:rPr>
                            <m:t>)</m:t>
                          </m:r>
                        </m:oMath>
                      </m:oMathPara>
                    </a14:m>
                    <a:endParaRPr lang="en-US" sz="1100" dirty="0"/>
                  </a:p>
                </p:txBody>
              </p:sp>
            </mc:Choice>
            <mc:Fallback xmlns="">
              <p:sp>
                <p:nvSpPr>
                  <p:cNvPr id="64" name="Rectangle 63">
                    <a:extLst>
                      <a:ext uri="{FF2B5EF4-FFF2-40B4-BE49-F238E27FC236}">
                        <a16:creationId xmlns:a16="http://schemas.microsoft.com/office/drawing/2014/main" id="{8ED88805-581A-4889-B3E7-96D32FEEBC1C}"/>
                      </a:ext>
                    </a:extLst>
                  </p:cNvPr>
                  <p:cNvSpPr>
                    <a:spLocks noRot="1" noChangeAspect="1" noMove="1" noResize="1" noEditPoints="1" noAdjustHandles="1" noChangeArrowheads="1" noChangeShapeType="1" noTextEdit="1"/>
                  </p:cNvSpPr>
                  <p:nvPr/>
                </p:nvSpPr>
                <p:spPr>
                  <a:xfrm>
                    <a:off x="2532726" y="4341272"/>
                    <a:ext cx="604460" cy="169277"/>
                  </a:xfrm>
                  <a:prstGeom prst="rect">
                    <a:avLst/>
                  </a:prstGeom>
                  <a:blipFill>
                    <a:blip r:embed="rId12"/>
                    <a:stretch>
                      <a:fillRect l="-6061" r="-9091" b="-3571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0F7F3350-1359-409D-BACB-FA45AB54F001}"/>
                    </a:ext>
                  </a:extLst>
                </p:cNvPr>
                <p:cNvSpPr/>
                <p:nvPr/>
              </p:nvSpPr>
              <p:spPr>
                <a:xfrm>
                  <a:off x="4645011" y="5752116"/>
                  <a:ext cx="724109" cy="215444"/>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𝑃</m:t>
                        </m:r>
                        <m:r>
                          <a:rPr lang="en-US" sz="1400" i="1" smtClean="0">
                            <a:latin typeface="Cambria Math" panose="02040503050406030204" pitchFamily="18" charset="0"/>
                          </a:rPr>
                          <m:t>(</m:t>
                        </m:r>
                        <m:r>
                          <m:rPr>
                            <m:sty m:val="p"/>
                          </m:rPr>
                          <a:rPr lang="en-US" sz="1400" b="0" i="0" smtClean="0">
                            <a:latin typeface="Cambria Math" panose="02040503050406030204" pitchFamily="18" charset="0"/>
                          </a:rPr>
                          <m:t>F</m:t>
                        </m:r>
                        <m:r>
                          <a:rPr lang="en-US" sz="1400" b="0" i="0" smtClean="0">
                            <a:latin typeface="Cambria Math" panose="02040503050406030204" pitchFamily="18" charset="0"/>
                          </a:rPr>
                          <m:t>|67"</m:t>
                        </m:r>
                        <m:r>
                          <a:rPr lang="en-US" sz="1400" i="1">
                            <a:latin typeface="Cambria Math" panose="02040503050406030204" pitchFamily="18" charset="0"/>
                          </a:rPr>
                          <m:t>)</m:t>
                        </m:r>
                      </m:oMath>
                    </m:oMathPara>
                  </a14:m>
                  <a:endParaRPr lang="en-US" sz="1400" dirty="0"/>
                </a:p>
              </p:txBody>
            </p:sp>
          </mc:Choice>
          <mc:Fallback xmlns="">
            <p:sp>
              <p:nvSpPr>
                <p:cNvPr id="62" name="Rectangle 61">
                  <a:extLst>
                    <a:ext uri="{FF2B5EF4-FFF2-40B4-BE49-F238E27FC236}">
                      <a16:creationId xmlns:a16="http://schemas.microsoft.com/office/drawing/2014/main" id="{0F7F3350-1359-409D-BACB-FA45AB54F001}"/>
                    </a:ext>
                  </a:extLst>
                </p:cNvPr>
                <p:cNvSpPr>
                  <a:spLocks noRot="1" noChangeAspect="1" noMove="1" noResize="1" noEditPoints="1" noAdjustHandles="1" noChangeArrowheads="1" noChangeShapeType="1" noTextEdit="1"/>
                </p:cNvSpPr>
                <p:nvPr/>
              </p:nvSpPr>
              <p:spPr>
                <a:xfrm>
                  <a:off x="4645011" y="5752116"/>
                  <a:ext cx="724109" cy="215444"/>
                </a:xfrm>
                <a:prstGeom prst="rect">
                  <a:avLst/>
                </a:prstGeom>
                <a:blipFill>
                  <a:blip r:embed="rId15"/>
                  <a:stretch>
                    <a:fillRect l="-5042" r="-8403" b="-31429"/>
                  </a:stretch>
                </a:blipFill>
              </p:spPr>
              <p:txBody>
                <a:bodyPr/>
                <a:lstStyle/>
                <a:p>
                  <a:r>
                    <a:rPr lang="en-US">
                      <a:noFill/>
                    </a:rPr>
                    <a:t> </a:t>
                  </a:r>
                </a:p>
              </p:txBody>
            </p:sp>
          </mc:Fallback>
        </mc:AlternateContent>
      </p:grpSp>
      <p:grpSp>
        <p:nvGrpSpPr>
          <p:cNvPr id="69" name="TM numbers">
            <a:extLst>
              <a:ext uri="{FF2B5EF4-FFF2-40B4-BE49-F238E27FC236}">
                <a16:creationId xmlns:a16="http://schemas.microsoft.com/office/drawing/2014/main" id="{D902CB34-8703-41D7-BB91-94AD7313F88E}"/>
              </a:ext>
            </a:extLst>
          </p:cNvPr>
          <p:cNvGrpSpPr/>
          <p:nvPr/>
        </p:nvGrpSpPr>
        <p:grpSpPr>
          <a:xfrm>
            <a:off x="3862828" y="5582966"/>
            <a:ext cx="3782925" cy="620598"/>
            <a:chOff x="1088570" y="5441059"/>
            <a:chExt cx="3782925" cy="620598"/>
          </a:xfrm>
          <a:noFill/>
        </p:grpSpPr>
        <p:grpSp>
          <p:nvGrpSpPr>
            <p:cNvPr id="70" name="Group 69">
              <a:extLst>
                <a:ext uri="{FF2B5EF4-FFF2-40B4-BE49-F238E27FC236}">
                  <a16:creationId xmlns:a16="http://schemas.microsoft.com/office/drawing/2014/main" id="{88601C45-BBA5-456D-82FE-F4002E37DF41}"/>
                </a:ext>
              </a:extLst>
            </p:cNvPr>
            <p:cNvGrpSpPr/>
            <p:nvPr/>
          </p:nvGrpSpPr>
          <p:grpSpPr>
            <a:xfrm>
              <a:off x="1088570" y="5441059"/>
              <a:ext cx="2824652" cy="620598"/>
              <a:chOff x="1088570" y="5441059"/>
              <a:chExt cx="2824652" cy="620598"/>
            </a:xfrm>
            <a:grpFill/>
          </p:grpSpPr>
          <p:grpSp>
            <p:nvGrpSpPr>
              <p:cNvPr id="72" name="Group 71">
                <a:extLst>
                  <a:ext uri="{FF2B5EF4-FFF2-40B4-BE49-F238E27FC236}">
                    <a16:creationId xmlns:a16="http://schemas.microsoft.com/office/drawing/2014/main" id="{ED626D7F-10DF-405E-83C5-B857FF5A6421}"/>
                  </a:ext>
                </a:extLst>
              </p:cNvPr>
              <p:cNvGrpSpPr/>
              <p:nvPr/>
            </p:nvGrpSpPr>
            <p:grpSpPr>
              <a:xfrm>
                <a:off x="2016290" y="5441059"/>
                <a:ext cx="1187477" cy="215444"/>
                <a:chOff x="1934481" y="3800607"/>
                <a:chExt cx="1187477" cy="215444"/>
              </a:xfrm>
              <a:grpFill/>
            </p:grpSpPr>
            <p:sp>
              <p:nvSpPr>
                <p:cNvPr id="80" name="TextBox 79">
                  <a:extLst>
                    <a:ext uri="{FF2B5EF4-FFF2-40B4-BE49-F238E27FC236}">
                      <a16:creationId xmlns:a16="http://schemas.microsoft.com/office/drawing/2014/main" id="{74CFEDC6-F52C-414A-BFD8-AC7ED8C506A8}"/>
                    </a:ext>
                  </a:extLst>
                </p:cNvPr>
                <p:cNvSpPr txBox="1"/>
                <p:nvPr/>
              </p:nvSpPr>
              <p:spPr>
                <a:xfrm>
                  <a:off x="1934481" y="3800607"/>
                  <a:ext cx="365485" cy="215444"/>
                </a:xfrm>
                <a:prstGeom prst="rect">
                  <a:avLst/>
                </a:prstGeom>
                <a:grpFill/>
              </p:spPr>
              <p:txBody>
                <a:bodyPr wrap="none" lIns="0" tIns="0" rIns="0" bIns="0" rtlCol="0">
                  <a:spAutoFit/>
                </a:bodyPr>
                <a:lstStyle/>
                <a:p>
                  <a:r>
                    <a:rPr lang="en-US" sz="1400" dirty="0"/>
                    <a:t>2400</a:t>
                  </a:r>
                </a:p>
              </p:txBody>
            </p:sp>
            <p:sp>
              <p:nvSpPr>
                <p:cNvPr id="81" name="TextBox 80">
                  <a:extLst>
                    <a:ext uri="{FF2B5EF4-FFF2-40B4-BE49-F238E27FC236}">
                      <a16:creationId xmlns:a16="http://schemas.microsoft.com/office/drawing/2014/main" id="{C85F15C2-238D-49D0-A51C-1CE3B666971E}"/>
                    </a:ext>
                  </a:extLst>
                </p:cNvPr>
                <p:cNvSpPr txBox="1"/>
                <p:nvPr/>
              </p:nvSpPr>
              <p:spPr>
                <a:xfrm>
                  <a:off x="2528847" y="3800607"/>
                  <a:ext cx="593111" cy="215444"/>
                </a:xfrm>
                <a:prstGeom prst="rect">
                  <a:avLst/>
                </a:prstGeom>
                <a:grpFill/>
              </p:spPr>
              <p:txBody>
                <a:bodyPr wrap="none" lIns="0" tIns="0" rIns="0" bIns="0" rtlCol="0">
                  <a:spAutoFit/>
                </a:bodyPr>
                <a:lstStyle/>
                <a:p>
                  <a:r>
                    <a:rPr lang="en-US" sz="1400" dirty="0"/>
                    <a:t>0.06291</a:t>
                  </a:r>
                </a:p>
              </p:txBody>
            </p:sp>
          </p:grpSp>
          <p:grpSp>
            <p:nvGrpSpPr>
              <p:cNvPr id="73" name="Group 72">
                <a:extLst>
                  <a:ext uri="{FF2B5EF4-FFF2-40B4-BE49-F238E27FC236}">
                    <a16:creationId xmlns:a16="http://schemas.microsoft.com/office/drawing/2014/main" id="{8F650392-3045-40F3-A472-FEE6DAE9AEE9}"/>
                  </a:ext>
                </a:extLst>
              </p:cNvPr>
              <p:cNvGrpSpPr/>
              <p:nvPr/>
            </p:nvGrpSpPr>
            <p:grpSpPr>
              <a:xfrm>
                <a:off x="1088570" y="5846213"/>
                <a:ext cx="2824652" cy="215444"/>
                <a:chOff x="1088570" y="5846213"/>
                <a:chExt cx="2824652" cy="215444"/>
              </a:xfrm>
              <a:grpFill/>
            </p:grpSpPr>
            <p:grpSp>
              <p:nvGrpSpPr>
                <p:cNvPr id="74" name="Group 73">
                  <a:extLst>
                    <a:ext uri="{FF2B5EF4-FFF2-40B4-BE49-F238E27FC236}">
                      <a16:creationId xmlns:a16="http://schemas.microsoft.com/office/drawing/2014/main" id="{40B0D562-FC8D-4A7E-B55C-EAB9CE0CA614}"/>
                    </a:ext>
                  </a:extLst>
                </p:cNvPr>
                <p:cNvGrpSpPr/>
                <p:nvPr/>
              </p:nvGrpSpPr>
              <p:grpSpPr>
                <a:xfrm>
                  <a:off x="1088570" y="5846213"/>
                  <a:ext cx="1187477" cy="215444"/>
                  <a:chOff x="1934481" y="3800607"/>
                  <a:chExt cx="1187477" cy="215444"/>
                </a:xfrm>
                <a:grpFill/>
              </p:grpSpPr>
              <p:sp>
                <p:nvSpPr>
                  <p:cNvPr id="78" name="TextBox 77">
                    <a:extLst>
                      <a:ext uri="{FF2B5EF4-FFF2-40B4-BE49-F238E27FC236}">
                        <a16:creationId xmlns:a16="http://schemas.microsoft.com/office/drawing/2014/main" id="{B16FBA03-E94B-4109-83A5-7C000C60DA72}"/>
                      </a:ext>
                    </a:extLst>
                  </p:cNvPr>
                  <p:cNvSpPr txBox="1"/>
                  <p:nvPr/>
                </p:nvSpPr>
                <p:spPr>
                  <a:xfrm>
                    <a:off x="1934481" y="3800607"/>
                    <a:ext cx="365485" cy="215444"/>
                  </a:xfrm>
                  <a:prstGeom prst="rect">
                    <a:avLst/>
                  </a:prstGeom>
                  <a:grpFill/>
                </p:spPr>
                <p:txBody>
                  <a:bodyPr wrap="none" lIns="0" tIns="0" rIns="0" bIns="0" rtlCol="0">
                    <a:spAutoFit/>
                  </a:bodyPr>
                  <a:lstStyle/>
                  <a:p>
                    <a:r>
                      <a:rPr lang="en-US" sz="1400" dirty="0"/>
                      <a:t>7600</a:t>
                    </a:r>
                  </a:p>
                </p:txBody>
              </p:sp>
              <p:sp>
                <p:nvSpPr>
                  <p:cNvPr id="79" name="TextBox 78">
                    <a:extLst>
                      <a:ext uri="{FF2B5EF4-FFF2-40B4-BE49-F238E27FC236}">
                        <a16:creationId xmlns:a16="http://schemas.microsoft.com/office/drawing/2014/main" id="{3EA9ECCC-BB38-48DB-BE3F-554F7E90ABE2}"/>
                      </a:ext>
                    </a:extLst>
                  </p:cNvPr>
                  <p:cNvSpPr txBox="1"/>
                  <p:nvPr/>
                </p:nvSpPr>
                <p:spPr>
                  <a:xfrm>
                    <a:off x="2528847" y="3800607"/>
                    <a:ext cx="593111" cy="215444"/>
                  </a:xfrm>
                  <a:prstGeom prst="rect">
                    <a:avLst/>
                  </a:prstGeom>
                  <a:grpFill/>
                </p:spPr>
                <p:txBody>
                  <a:bodyPr wrap="none" lIns="0" tIns="0" rIns="0" bIns="0" rtlCol="0">
                    <a:spAutoFit/>
                  </a:bodyPr>
                  <a:lstStyle/>
                  <a:p>
                    <a:r>
                      <a:rPr lang="en-US" sz="1400" dirty="0"/>
                      <a:t>0.08842</a:t>
                    </a:r>
                  </a:p>
                </p:txBody>
              </p:sp>
            </p:grpSp>
            <p:grpSp>
              <p:nvGrpSpPr>
                <p:cNvPr id="75" name="Group 74">
                  <a:extLst>
                    <a:ext uri="{FF2B5EF4-FFF2-40B4-BE49-F238E27FC236}">
                      <a16:creationId xmlns:a16="http://schemas.microsoft.com/office/drawing/2014/main" id="{8B67E2C9-6073-44F6-8019-CA689419002F}"/>
                    </a:ext>
                  </a:extLst>
                </p:cNvPr>
                <p:cNvGrpSpPr/>
                <p:nvPr/>
              </p:nvGrpSpPr>
              <p:grpSpPr>
                <a:xfrm>
                  <a:off x="2722782" y="5846213"/>
                  <a:ext cx="1190440" cy="215444"/>
                  <a:chOff x="1935686" y="3290718"/>
                  <a:chExt cx="1190440" cy="215444"/>
                </a:xfrm>
                <a:grpFill/>
              </p:grpSpPr>
              <p:sp>
                <p:nvSpPr>
                  <p:cNvPr id="76" name="TextBox 75">
                    <a:extLst>
                      <a:ext uri="{FF2B5EF4-FFF2-40B4-BE49-F238E27FC236}">
                        <a16:creationId xmlns:a16="http://schemas.microsoft.com/office/drawing/2014/main" id="{F82E6003-BF70-4A1D-A98B-F2E8BA9184F4}"/>
                      </a:ext>
                    </a:extLst>
                  </p:cNvPr>
                  <p:cNvSpPr txBox="1"/>
                  <p:nvPr/>
                </p:nvSpPr>
                <p:spPr>
                  <a:xfrm>
                    <a:off x="1935686" y="3290718"/>
                    <a:ext cx="365485" cy="215444"/>
                  </a:xfrm>
                  <a:prstGeom prst="rect">
                    <a:avLst/>
                  </a:prstGeom>
                  <a:grpFill/>
                </p:spPr>
                <p:txBody>
                  <a:bodyPr wrap="none" lIns="0" tIns="0" rIns="0" bIns="0" rtlCol="0">
                    <a:spAutoFit/>
                  </a:bodyPr>
                  <a:lstStyle/>
                  <a:p>
                    <a:r>
                      <a:rPr lang="en-US" sz="1400" dirty="0"/>
                      <a:t>2400</a:t>
                    </a:r>
                  </a:p>
                </p:txBody>
              </p:sp>
              <p:sp>
                <p:nvSpPr>
                  <p:cNvPr id="77" name="TextBox 76">
                    <a:extLst>
                      <a:ext uri="{FF2B5EF4-FFF2-40B4-BE49-F238E27FC236}">
                        <a16:creationId xmlns:a16="http://schemas.microsoft.com/office/drawing/2014/main" id="{1C791BB4-3516-4054-8315-8F194AA8945B}"/>
                      </a:ext>
                    </a:extLst>
                  </p:cNvPr>
                  <p:cNvSpPr txBox="1"/>
                  <p:nvPr/>
                </p:nvSpPr>
                <p:spPr>
                  <a:xfrm>
                    <a:off x="2533015" y="3290718"/>
                    <a:ext cx="593111" cy="215444"/>
                  </a:xfrm>
                  <a:prstGeom prst="rect">
                    <a:avLst/>
                  </a:prstGeom>
                  <a:grpFill/>
                </p:spPr>
                <p:txBody>
                  <a:bodyPr wrap="none" lIns="0" tIns="0" rIns="0" bIns="0" rtlCol="0">
                    <a:spAutoFit/>
                  </a:bodyPr>
                  <a:lstStyle/>
                  <a:p>
                    <a:r>
                      <a:rPr lang="en-US" sz="1400" dirty="0"/>
                      <a:t>0.06291</a:t>
                    </a:r>
                  </a:p>
                </p:txBody>
              </p:sp>
            </p:grpSp>
          </p:grpSp>
        </p:grpSp>
        <p:sp>
          <p:nvSpPr>
            <p:cNvPr id="71" name="TextBox 70">
              <a:extLst>
                <a:ext uri="{FF2B5EF4-FFF2-40B4-BE49-F238E27FC236}">
                  <a16:creationId xmlns:a16="http://schemas.microsoft.com/office/drawing/2014/main" id="{23821FE0-B9E6-4BE8-BB3D-2DC74FB27237}"/>
                </a:ext>
              </a:extLst>
            </p:cNvPr>
            <p:cNvSpPr txBox="1"/>
            <p:nvPr/>
          </p:nvSpPr>
          <p:spPr>
            <a:xfrm>
              <a:off x="4552497" y="5643636"/>
              <a:ext cx="318998" cy="215444"/>
            </a:xfrm>
            <a:prstGeom prst="rect">
              <a:avLst/>
            </a:prstGeom>
            <a:grpFill/>
          </p:spPr>
          <p:txBody>
            <a:bodyPr wrap="none" lIns="0" tIns="0" rIns="0" bIns="0" rtlCol="0">
              <a:spAutoFit/>
            </a:bodyPr>
            <a:lstStyle/>
            <a:p>
              <a:r>
                <a:rPr lang="en-US" sz="1400" dirty="0"/>
                <a:t>0.18</a:t>
              </a:r>
            </a:p>
          </p:txBody>
        </p:sp>
      </p:grpSp>
      <p:grpSp>
        <p:nvGrpSpPr>
          <p:cNvPr id="82" name="TF numbers">
            <a:extLst>
              <a:ext uri="{FF2B5EF4-FFF2-40B4-BE49-F238E27FC236}">
                <a16:creationId xmlns:a16="http://schemas.microsoft.com/office/drawing/2014/main" id="{5E9B88C6-A6EA-4856-ACC1-36285E76D6B1}"/>
              </a:ext>
            </a:extLst>
          </p:cNvPr>
          <p:cNvGrpSpPr/>
          <p:nvPr/>
        </p:nvGrpSpPr>
        <p:grpSpPr>
          <a:xfrm>
            <a:off x="3862828" y="4615010"/>
            <a:ext cx="3782925" cy="620598"/>
            <a:chOff x="1088570" y="5441059"/>
            <a:chExt cx="3782925" cy="620598"/>
          </a:xfrm>
          <a:noFill/>
        </p:grpSpPr>
        <p:grpSp>
          <p:nvGrpSpPr>
            <p:cNvPr id="83" name="Group 82">
              <a:extLst>
                <a:ext uri="{FF2B5EF4-FFF2-40B4-BE49-F238E27FC236}">
                  <a16:creationId xmlns:a16="http://schemas.microsoft.com/office/drawing/2014/main" id="{BF031F64-0AAE-4CDD-A4B2-C96B149CD97B}"/>
                </a:ext>
              </a:extLst>
            </p:cNvPr>
            <p:cNvGrpSpPr/>
            <p:nvPr/>
          </p:nvGrpSpPr>
          <p:grpSpPr>
            <a:xfrm>
              <a:off x="1088570" y="5441059"/>
              <a:ext cx="2824652" cy="620598"/>
              <a:chOff x="1088570" y="5441059"/>
              <a:chExt cx="2824652" cy="620598"/>
            </a:xfrm>
            <a:grpFill/>
          </p:grpSpPr>
          <p:grpSp>
            <p:nvGrpSpPr>
              <p:cNvPr id="85" name="Group 84">
                <a:extLst>
                  <a:ext uri="{FF2B5EF4-FFF2-40B4-BE49-F238E27FC236}">
                    <a16:creationId xmlns:a16="http://schemas.microsoft.com/office/drawing/2014/main" id="{B06E7AE4-1AF1-4E58-8C8F-0A8818ED0D1F}"/>
                  </a:ext>
                </a:extLst>
              </p:cNvPr>
              <p:cNvGrpSpPr/>
              <p:nvPr/>
            </p:nvGrpSpPr>
            <p:grpSpPr>
              <a:xfrm>
                <a:off x="2016290" y="5441059"/>
                <a:ext cx="1187477" cy="215444"/>
                <a:chOff x="1934481" y="3800607"/>
                <a:chExt cx="1187477" cy="215444"/>
              </a:xfrm>
              <a:grpFill/>
            </p:grpSpPr>
            <p:sp>
              <p:nvSpPr>
                <p:cNvPr id="93" name="TextBox 92">
                  <a:extLst>
                    <a:ext uri="{FF2B5EF4-FFF2-40B4-BE49-F238E27FC236}">
                      <a16:creationId xmlns:a16="http://schemas.microsoft.com/office/drawing/2014/main" id="{0DAEF4BE-67A9-4F57-B42F-CC3D9492D3DB}"/>
                    </a:ext>
                  </a:extLst>
                </p:cNvPr>
                <p:cNvSpPr txBox="1"/>
                <p:nvPr/>
              </p:nvSpPr>
              <p:spPr>
                <a:xfrm>
                  <a:off x="1934481" y="3800607"/>
                  <a:ext cx="365485" cy="215444"/>
                </a:xfrm>
                <a:prstGeom prst="rect">
                  <a:avLst/>
                </a:prstGeom>
                <a:grpFill/>
              </p:spPr>
              <p:txBody>
                <a:bodyPr wrap="none" lIns="0" tIns="0" rIns="0" bIns="0" rtlCol="0">
                  <a:spAutoFit/>
                </a:bodyPr>
                <a:lstStyle/>
                <a:p>
                  <a:r>
                    <a:rPr lang="en-US" sz="1400" dirty="0"/>
                    <a:t>7600</a:t>
                  </a:r>
                </a:p>
              </p:txBody>
            </p:sp>
            <p:sp>
              <p:nvSpPr>
                <p:cNvPr id="94" name="TextBox 93">
                  <a:extLst>
                    <a:ext uri="{FF2B5EF4-FFF2-40B4-BE49-F238E27FC236}">
                      <a16:creationId xmlns:a16="http://schemas.microsoft.com/office/drawing/2014/main" id="{68C9449C-8067-40EE-A1F3-689F8ADF0F7E}"/>
                    </a:ext>
                  </a:extLst>
                </p:cNvPr>
                <p:cNvSpPr txBox="1"/>
                <p:nvPr/>
              </p:nvSpPr>
              <p:spPr>
                <a:xfrm>
                  <a:off x="2528847" y="3800607"/>
                  <a:ext cx="593111" cy="215444"/>
                </a:xfrm>
                <a:prstGeom prst="rect">
                  <a:avLst/>
                </a:prstGeom>
                <a:grpFill/>
              </p:spPr>
              <p:txBody>
                <a:bodyPr wrap="none" lIns="0" tIns="0" rIns="0" bIns="0" rtlCol="0">
                  <a:spAutoFit/>
                </a:bodyPr>
                <a:lstStyle/>
                <a:p>
                  <a:r>
                    <a:rPr lang="en-US" sz="1400" dirty="0"/>
                    <a:t>0.08842</a:t>
                  </a:r>
                </a:p>
              </p:txBody>
            </p:sp>
          </p:grpSp>
          <p:grpSp>
            <p:nvGrpSpPr>
              <p:cNvPr id="86" name="Group 85">
                <a:extLst>
                  <a:ext uri="{FF2B5EF4-FFF2-40B4-BE49-F238E27FC236}">
                    <a16:creationId xmlns:a16="http://schemas.microsoft.com/office/drawing/2014/main" id="{24AE1392-B4C8-4166-B539-8F32C0D70EAD}"/>
                  </a:ext>
                </a:extLst>
              </p:cNvPr>
              <p:cNvGrpSpPr/>
              <p:nvPr/>
            </p:nvGrpSpPr>
            <p:grpSpPr>
              <a:xfrm>
                <a:off x="1088570" y="5846213"/>
                <a:ext cx="2824652" cy="215444"/>
                <a:chOff x="1088570" y="5846213"/>
                <a:chExt cx="2824652" cy="215444"/>
              </a:xfrm>
              <a:grpFill/>
            </p:grpSpPr>
            <p:grpSp>
              <p:nvGrpSpPr>
                <p:cNvPr id="87" name="Group 86">
                  <a:extLst>
                    <a:ext uri="{FF2B5EF4-FFF2-40B4-BE49-F238E27FC236}">
                      <a16:creationId xmlns:a16="http://schemas.microsoft.com/office/drawing/2014/main" id="{84F3552A-24AD-42A5-BECE-0D61A91C7DB5}"/>
                    </a:ext>
                  </a:extLst>
                </p:cNvPr>
                <p:cNvGrpSpPr/>
                <p:nvPr/>
              </p:nvGrpSpPr>
              <p:grpSpPr>
                <a:xfrm>
                  <a:off x="1088570" y="5846213"/>
                  <a:ext cx="1187477" cy="215444"/>
                  <a:chOff x="1934481" y="3800607"/>
                  <a:chExt cx="1187477" cy="215444"/>
                </a:xfrm>
                <a:grpFill/>
              </p:grpSpPr>
              <p:sp>
                <p:nvSpPr>
                  <p:cNvPr id="91" name="TextBox 90">
                    <a:extLst>
                      <a:ext uri="{FF2B5EF4-FFF2-40B4-BE49-F238E27FC236}">
                        <a16:creationId xmlns:a16="http://schemas.microsoft.com/office/drawing/2014/main" id="{A2B30E8C-75A2-4ABE-9A24-F7D27C89D9F9}"/>
                      </a:ext>
                    </a:extLst>
                  </p:cNvPr>
                  <p:cNvSpPr txBox="1"/>
                  <p:nvPr/>
                </p:nvSpPr>
                <p:spPr>
                  <a:xfrm>
                    <a:off x="1934481" y="3800607"/>
                    <a:ext cx="365485" cy="215444"/>
                  </a:xfrm>
                  <a:prstGeom prst="rect">
                    <a:avLst/>
                  </a:prstGeom>
                  <a:grpFill/>
                </p:spPr>
                <p:txBody>
                  <a:bodyPr wrap="none" lIns="0" tIns="0" rIns="0" bIns="0" rtlCol="0">
                    <a:spAutoFit/>
                  </a:bodyPr>
                  <a:lstStyle/>
                  <a:p>
                    <a:r>
                      <a:rPr lang="en-US" sz="1400" dirty="0"/>
                      <a:t>7600</a:t>
                    </a:r>
                  </a:p>
                </p:txBody>
              </p:sp>
              <p:sp>
                <p:nvSpPr>
                  <p:cNvPr id="92" name="TextBox 91">
                    <a:extLst>
                      <a:ext uri="{FF2B5EF4-FFF2-40B4-BE49-F238E27FC236}">
                        <a16:creationId xmlns:a16="http://schemas.microsoft.com/office/drawing/2014/main" id="{C6D9A5FC-4281-4546-8534-99306C3F37E1}"/>
                      </a:ext>
                    </a:extLst>
                  </p:cNvPr>
                  <p:cNvSpPr txBox="1"/>
                  <p:nvPr/>
                </p:nvSpPr>
                <p:spPr>
                  <a:xfrm>
                    <a:off x="2528847" y="3800607"/>
                    <a:ext cx="593111" cy="215444"/>
                  </a:xfrm>
                  <a:prstGeom prst="rect">
                    <a:avLst/>
                  </a:prstGeom>
                  <a:grpFill/>
                </p:spPr>
                <p:txBody>
                  <a:bodyPr wrap="none" lIns="0" tIns="0" rIns="0" bIns="0" rtlCol="0">
                    <a:spAutoFit/>
                  </a:bodyPr>
                  <a:lstStyle/>
                  <a:p>
                    <a:r>
                      <a:rPr lang="en-US" sz="1400" dirty="0"/>
                      <a:t>0.08842</a:t>
                    </a:r>
                  </a:p>
                </p:txBody>
              </p:sp>
            </p:grpSp>
            <p:grpSp>
              <p:nvGrpSpPr>
                <p:cNvPr id="88" name="Group 87">
                  <a:extLst>
                    <a:ext uri="{FF2B5EF4-FFF2-40B4-BE49-F238E27FC236}">
                      <a16:creationId xmlns:a16="http://schemas.microsoft.com/office/drawing/2014/main" id="{3383FDEC-70C5-483D-8E22-5267DFEFB609}"/>
                    </a:ext>
                  </a:extLst>
                </p:cNvPr>
                <p:cNvGrpSpPr/>
                <p:nvPr/>
              </p:nvGrpSpPr>
              <p:grpSpPr>
                <a:xfrm>
                  <a:off x="2722782" y="5846213"/>
                  <a:ext cx="1190440" cy="215444"/>
                  <a:chOff x="1935686" y="3290718"/>
                  <a:chExt cx="1190440" cy="215444"/>
                </a:xfrm>
                <a:grpFill/>
              </p:grpSpPr>
              <p:sp>
                <p:nvSpPr>
                  <p:cNvPr id="89" name="TextBox 88">
                    <a:extLst>
                      <a:ext uri="{FF2B5EF4-FFF2-40B4-BE49-F238E27FC236}">
                        <a16:creationId xmlns:a16="http://schemas.microsoft.com/office/drawing/2014/main" id="{8253453D-9E08-40EB-9C97-17339E948FB5}"/>
                      </a:ext>
                    </a:extLst>
                  </p:cNvPr>
                  <p:cNvSpPr txBox="1"/>
                  <p:nvPr/>
                </p:nvSpPr>
                <p:spPr>
                  <a:xfrm>
                    <a:off x="1935686" y="3290718"/>
                    <a:ext cx="365485" cy="215444"/>
                  </a:xfrm>
                  <a:prstGeom prst="rect">
                    <a:avLst/>
                  </a:prstGeom>
                  <a:grpFill/>
                </p:spPr>
                <p:txBody>
                  <a:bodyPr wrap="none" lIns="0" tIns="0" rIns="0" bIns="0" rtlCol="0">
                    <a:spAutoFit/>
                  </a:bodyPr>
                  <a:lstStyle/>
                  <a:p>
                    <a:r>
                      <a:rPr lang="en-US" sz="1400" dirty="0"/>
                      <a:t>2400</a:t>
                    </a:r>
                  </a:p>
                </p:txBody>
              </p:sp>
              <p:sp>
                <p:nvSpPr>
                  <p:cNvPr id="90" name="TextBox 89">
                    <a:extLst>
                      <a:ext uri="{FF2B5EF4-FFF2-40B4-BE49-F238E27FC236}">
                        <a16:creationId xmlns:a16="http://schemas.microsoft.com/office/drawing/2014/main" id="{A9CCB6EF-2F97-4B76-9D3C-037CE5B50C39}"/>
                      </a:ext>
                    </a:extLst>
                  </p:cNvPr>
                  <p:cNvSpPr txBox="1"/>
                  <p:nvPr/>
                </p:nvSpPr>
                <p:spPr>
                  <a:xfrm>
                    <a:off x="2533015" y="3290718"/>
                    <a:ext cx="593111" cy="215444"/>
                  </a:xfrm>
                  <a:prstGeom prst="rect">
                    <a:avLst/>
                  </a:prstGeom>
                  <a:grpFill/>
                </p:spPr>
                <p:txBody>
                  <a:bodyPr wrap="none" lIns="0" tIns="0" rIns="0" bIns="0" rtlCol="0">
                    <a:spAutoFit/>
                  </a:bodyPr>
                  <a:lstStyle/>
                  <a:p>
                    <a:r>
                      <a:rPr lang="en-US" sz="1400" dirty="0"/>
                      <a:t>0.06291</a:t>
                    </a:r>
                  </a:p>
                </p:txBody>
              </p:sp>
            </p:grpSp>
          </p:grpSp>
        </p:grpSp>
        <p:sp>
          <p:nvSpPr>
            <p:cNvPr id="84" name="TextBox 83">
              <a:extLst>
                <a:ext uri="{FF2B5EF4-FFF2-40B4-BE49-F238E27FC236}">
                  <a16:creationId xmlns:a16="http://schemas.microsoft.com/office/drawing/2014/main" id="{B93604C6-FF96-47A5-AD5F-40802234858D}"/>
                </a:ext>
              </a:extLst>
            </p:cNvPr>
            <p:cNvSpPr txBox="1"/>
            <p:nvPr/>
          </p:nvSpPr>
          <p:spPr>
            <a:xfrm>
              <a:off x="4552497" y="5643636"/>
              <a:ext cx="318998" cy="215444"/>
            </a:xfrm>
            <a:prstGeom prst="rect">
              <a:avLst/>
            </a:prstGeom>
            <a:grpFill/>
          </p:spPr>
          <p:txBody>
            <a:bodyPr wrap="none" lIns="0" tIns="0" rIns="0" bIns="0" rtlCol="0">
              <a:spAutoFit/>
            </a:bodyPr>
            <a:lstStyle/>
            <a:p>
              <a:r>
                <a:rPr lang="en-US" sz="1400" dirty="0"/>
                <a:t>0.82</a:t>
              </a:r>
            </a:p>
          </p:txBody>
        </p:sp>
      </p:grpSp>
      <p:grpSp>
        <p:nvGrpSpPr>
          <p:cNvPr id="95" name="Scaffold M">
            <a:extLst>
              <a:ext uri="{FF2B5EF4-FFF2-40B4-BE49-F238E27FC236}">
                <a16:creationId xmlns:a16="http://schemas.microsoft.com/office/drawing/2014/main" id="{F29BE441-7701-4A8B-B70C-78C4D1F518D9}"/>
              </a:ext>
            </a:extLst>
          </p:cNvPr>
          <p:cNvGrpSpPr/>
          <p:nvPr>
            <p:custDataLst>
              <p:custData r:id="rId1"/>
            </p:custDataLst>
          </p:nvPr>
        </p:nvGrpSpPr>
        <p:grpSpPr>
          <a:xfrm>
            <a:off x="3532935" y="5582966"/>
            <a:ext cx="3769278" cy="620598"/>
            <a:chOff x="754435" y="5441059"/>
            <a:chExt cx="3769278" cy="620598"/>
          </a:xfrm>
          <a:noFill/>
        </p:grpSpPr>
        <p:grpSp>
          <p:nvGrpSpPr>
            <p:cNvPr id="96" name="Group 95">
              <a:extLst>
                <a:ext uri="{FF2B5EF4-FFF2-40B4-BE49-F238E27FC236}">
                  <a16:creationId xmlns:a16="http://schemas.microsoft.com/office/drawing/2014/main" id="{96033631-0516-4E14-A62A-F7782A205CBD}"/>
                </a:ext>
              </a:extLst>
            </p:cNvPr>
            <p:cNvGrpSpPr/>
            <p:nvPr/>
          </p:nvGrpSpPr>
          <p:grpSpPr>
            <a:xfrm>
              <a:off x="754435" y="5441059"/>
              <a:ext cx="3237847" cy="620598"/>
              <a:chOff x="754435" y="5441059"/>
              <a:chExt cx="3237847" cy="620598"/>
            </a:xfrm>
            <a:grpFill/>
          </p:grpSpPr>
          <p:sp>
            <p:nvSpPr>
              <p:cNvPr id="98" name="TextBox 97">
                <a:extLst>
                  <a:ext uri="{FF2B5EF4-FFF2-40B4-BE49-F238E27FC236}">
                    <a16:creationId xmlns:a16="http://schemas.microsoft.com/office/drawing/2014/main" id="{1AFD21EC-D7AC-4A55-94C8-7AC579ED1562}"/>
                  </a:ext>
                </a:extLst>
              </p:cNvPr>
              <p:cNvSpPr txBox="1"/>
              <p:nvPr/>
            </p:nvSpPr>
            <p:spPr>
              <a:xfrm>
                <a:off x="754435" y="5548781"/>
                <a:ext cx="153888" cy="369332"/>
              </a:xfrm>
              <a:prstGeom prst="rect">
                <a:avLst/>
              </a:prstGeom>
              <a:grpFill/>
            </p:spPr>
            <p:txBody>
              <a:bodyPr wrap="none" lIns="0" tIns="0" rIns="0" bIns="0" rtlCol="0">
                <a:spAutoFit/>
              </a:bodyPr>
              <a:lstStyle/>
              <a:p>
                <a:r>
                  <a:rPr lang="en-US" sz="2400" dirty="0"/>
                  <a:t>=</a:t>
                </a:r>
              </a:p>
            </p:txBody>
          </p:sp>
          <p:cxnSp>
            <p:nvCxnSpPr>
              <p:cNvPr id="99" name="Straight Connector 98">
                <a:extLst>
                  <a:ext uri="{FF2B5EF4-FFF2-40B4-BE49-F238E27FC236}">
                    <a16:creationId xmlns:a16="http://schemas.microsoft.com/office/drawing/2014/main" id="{62A9ACE1-4250-49CB-BEED-4BF6095E17FF}"/>
                  </a:ext>
                </a:extLst>
              </p:cNvPr>
              <p:cNvCxnSpPr>
                <a:cxnSpLocks/>
              </p:cNvCxnSpPr>
              <p:nvPr/>
            </p:nvCxnSpPr>
            <p:spPr>
              <a:xfrm>
                <a:off x="1013012" y="5751358"/>
                <a:ext cx="297927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0D1A86D0-D5F5-46FD-9762-E9D7F9BB2AD4}"/>
                  </a:ext>
                </a:extLst>
              </p:cNvPr>
              <p:cNvSpPr txBox="1"/>
              <p:nvPr/>
            </p:nvSpPr>
            <p:spPr>
              <a:xfrm>
                <a:off x="2453596" y="5441059"/>
                <a:ext cx="89768" cy="215444"/>
              </a:xfrm>
              <a:prstGeom prst="rect">
                <a:avLst/>
              </a:prstGeom>
              <a:grpFill/>
            </p:spPr>
            <p:txBody>
              <a:bodyPr wrap="none" lIns="0" tIns="0" rIns="0" bIns="0" rtlCol="0">
                <a:spAutoFit/>
              </a:bodyPr>
              <a:lstStyle/>
              <a:p>
                <a:r>
                  <a:rPr lang="en-US" sz="1400" dirty="0"/>
                  <a:t>×</a:t>
                </a:r>
              </a:p>
            </p:txBody>
          </p:sp>
          <p:grpSp>
            <p:nvGrpSpPr>
              <p:cNvPr id="101" name="Group 100">
                <a:extLst>
                  <a:ext uri="{FF2B5EF4-FFF2-40B4-BE49-F238E27FC236}">
                    <a16:creationId xmlns:a16="http://schemas.microsoft.com/office/drawing/2014/main" id="{0AB4F918-0EA5-4FEF-9A37-F02F3DDCC31B}"/>
                  </a:ext>
                </a:extLst>
              </p:cNvPr>
              <p:cNvGrpSpPr/>
              <p:nvPr/>
            </p:nvGrpSpPr>
            <p:grpSpPr>
              <a:xfrm>
                <a:off x="1525876" y="5846213"/>
                <a:ext cx="1722775" cy="215444"/>
                <a:chOff x="1525876" y="5846213"/>
                <a:chExt cx="1722775" cy="215444"/>
              </a:xfrm>
              <a:grpFill/>
            </p:grpSpPr>
            <p:sp>
              <p:nvSpPr>
                <p:cNvPr id="102" name="TextBox 101">
                  <a:extLst>
                    <a:ext uri="{FF2B5EF4-FFF2-40B4-BE49-F238E27FC236}">
                      <a16:creationId xmlns:a16="http://schemas.microsoft.com/office/drawing/2014/main" id="{48ABD15A-5274-493E-B9B3-48B6967502E7}"/>
                    </a:ext>
                  </a:extLst>
                </p:cNvPr>
                <p:cNvSpPr txBox="1"/>
                <p:nvPr/>
              </p:nvSpPr>
              <p:spPr>
                <a:xfrm>
                  <a:off x="1525876" y="5846213"/>
                  <a:ext cx="89768" cy="215444"/>
                </a:xfrm>
                <a:prstGeom prst="rect">
                  <a:avLst/>
                </a:prstGeom>
                <a:grpFill/>
              </p:spPr>
              <p:txBody>
                <a:bodyPr wrap="none" lIns="0" tIns="0" rIns="0" bIns="0" rtlCol="0">
                  <a:spAutoFit/>
                </a:bodyPr>
                <a:lstStyle/>
                <a:p>
                  <a:r>
                    <a:rPr lang="en-US" sz="1400" dirty="0"/>
                    <a:t>×</a:t>
                  </a:r>
                </a:p>
              </p:txBody>
            </p:sp>
            <p:sp>
              <p:nvSpPr>
                <p:cNvPr id="103" name="TextBox 102">
                  <a:extLst>
                    <a:ext uri="{FF2B5EF4-FFF2-40B4-BE49-F238E27FC236}">
                      <a16:creationId xmlns:a16="http://schemas.microsoft.com/office/drawing/2014/main" id="{118F7E54-AEC7-4E88-9406-917BE46442A3}"/>
                    </a:ext>
                  </a:extLst>
                </p:cNvPr>
                <p:cNvSpPr txBox="1"/>
                <p:nvPr/>
              </p:nvSpPr>
              <p:spPr>
                <a:xfrm>
                  <a:off x="3158883" y="5846213"/>
                  <a:ext cx="89768" cy="215444"/>
                </a:xfrm>
                <a:prstGeom prst="rect">
                  <a:avLst/>
                </a:prstGeom>
                <a:grpFill/>
              </p:spPr>
              <p:txBody>
                <a:bodyPr wrap="none" lIns="0" tIns="0" rIns="0" bIns="0" rtlCol="0">
                  <a:spAutoFit/>
                </a:bodyPr>
                <a:lstStyle/>
                <a:p>
                  <a:r>
                    <a:rPr lang="en-US" sz="1400" dirty="0"/>
                    <a:t>×</a:t>
                  </a:r>
                </a:p>
              </p:txBody>
            </p:sp>
            <p:sp>
              <p:nvSpPr>
                <p:cNvPr id="104" name="TextBox 103">
                  <a:extLst>
                    <a:ext uri="{FF2B5EF4-FFF2-40B4-BE49-F238E27FC236}">
                      <a16:creationId xmlns:a16="http://schemas.microsoft.com/office/drawing/2014/main" id="{681F69B2-EF01-4316-8E1D-699C439C5E64}"/>
                    </a:ext>
                  </a:extLst>
                </p:cNvPr>
                <p:cNvSpPr txBox="1"/>
                <p:nvPr/>
              </p:nvSpPr>
              <p:spPr>
                <a:xfrm>
                  <a:off x="2453441" y="5846213"/>
                  <a:ext cx="89768" cy="215444"/>
                </a:xfrm>
                <a:prstGeom prst="rect">
                  <a:avLst/>
                </a:prstGeom>
                <a:grpFill/>
              </p:spPr>
              <p:txBody>
                <a:bodyPr wrap="none" lIns="0" tIns="0" rIns="0" bIns="0" rtlCol="0">
                  <a:spAutoFit/>
                </a:bodyPr>
                <a:lstStyle/>
                <a:p>
                  <a:r>
                    <a:rPr lang="en-US" sz="1400" dirty="0"/>
                    <a:t>+</a:t>
                  </a:r>
                </a:p>
              </p:txBody>
            </p:sp>
          </p:grpSp>
        </p:grpSp>
        <p:sp>
          <p:nvSpPr>
            <p:cNvPr id="97" name="TextBox 96">
              <a:extLst>
                <a:ext uri="{FF2B5EF4-FFF2-40B4-BE49-F238E27FC236}">
                  <a16:creationId xmlns:a16="http://schemas.microsoft.com/office/drawing/2014/main" id="{BF6DA0E5-FBBD-4F9A-B943-CAA54BE240D0}"/>
                </a:ext>
              </a:extLst>
            </p:cNvPr>
            <p:cNvSpPr txBox="1"/>
            <p:nvPr/>
          </p:nvSpPr>
          <p:spPr>
            <a:xfrm>
              <a:off x="4369825" y="5548781"/>
              <a:ext cx="153888" cy="369332"/>
            </a:xfrm>
            <a:prstGeom prst="rect">
              <a:avLst/>
            </a:prstGeom>
            <a:grpFill/>
          </p:spPr>
          <p:txBody>
            <a:bodyPr wrap="none" lIns="0" tIns="0" rIns="0" bIns="0" rtlCol="0">
              <a:spAutoFit/>
            </a:bodyPr>
            <a:lstStyle/>
            <a:p>
              <a:r>
                <a:rPr lang="en-US" sz="2400" dirty="0"/>
                <a:t>=</a:t>
              </a:r>
            </a:p>
          </p:txBody>
        </p:sp>
      </p:grpSp>
      <p:grpSp>
        <p:nvGrpSpPr>
          <p:cNvPr id="105" name="Scaffold F">
            <a:extLst>
              <a:ext uri="{FF2B5EF4-FFF2-40B4-BE49-F238E27FC236}">
                <a16:creationId xmlns:a16="http://schemas.microsoft.com/office/drawing/2014/main" id="{AF3E78DF-EF3B-41AA-B3A3-9A4291DAE844}"/>
              </a:ext>
            </a:extLst>
          </p:cNvPr>
          <p:cNvGrpSpPr/>
          <p:nvPr>
            <p:custDataLst>
              <p:custData r:id="rId2"/>
            </p:custDataLst>
          </p:nvPr>
        </p:nvGrpSpPr>
        <p:grpSpPr>
          <a:xfrm>
            <a:off x="3532935" y="4615010"/>
            <a:ext cx="3769278" cy="620598"/>
            <a:chOff x="754435" y="5441059"/>
            <a:chExt cx="3769278" cy="620598"/>
          </a:xfrm>
          <a:noFill/>
        </p:grpSpPr>
        <p:grpSp>
          <p:nvGrpSpPr>
            <p:cNvPr id="106" name="Group 105">
              <a:extLst>
                <a:ext uri="{FF2B5EF4-FFF2-40B4-BE49-F238E27FC236}">
                  <a16:creationId xmlns:a16="http://schemas.microsoft.com/office/drawing/2014/main" id="{454C93F8-863F-413B-A427-4FED40EC14CE}"/>
                </a:ext>
              </a:extLst>
            </p:cNvPr>
            <p:cNvGrpSpPr/>
            <p:nvPr/>
          </p:nvGrpSpPr>
          <p:grpSpPr>
            <a:xfrm>
              <a:off x="754435" y="5441059"/>
              <a:ext cx="3237847" cy="620598"/>
              <a:chOff x="754435" y="5441059"/>
              <a:chExt cx="3237847" cy="620598"/>
            </a:xfrm>
            <a:grpFill/>
          </p:grpSpPr>
          <p:sp>
            <p:nvSpPr>
              <p:cNvPr id="108" name="TextBox 107">
                <a:extLst>
                  <a:ext uri="{FF2B5EF4-FFF2-40B4-BE49-F238E27FC236}">
                    <a16:creationId xmlns:a16="http://schemas.microsoft.com/office/drawing/2014/main" id="{903EC6B5-11B9-40DA-9A3D-0144C7B8EF1D}"/>
                  </a:ext>
                </a:extLst>
              </p:cNvPr>
              <p:cNvSpPr txBox="1"/>
              <p:nvPr/>
            </p:nvSpPr>
            <p:spPr>
              <a:xfrm>
                <a:off x="754435" y="5548781"/>
                <a:ext cx="153888" cy="369332"/>
              </a:xfrm>
              <a:prstGeom prst="rect">
                <a:avLst/>
              </a:prstGeom>
              <a:grpFill/>
            </p:spPr>
            <p:txBody>
              <a:bodyPr wrap="none" lIns="0" tIns="0" rIns="0" bIns="0" rtlCol="0">
                <a:spAutoFit/>
              </a:bodyPr>
              <a:lstStyle/>
              <a:p>
                <a:r>
                  <a:rPr lang="en-US" sz="2400" dirty="0"/>
                  <a:t>=</a:t>
                </a:r>
              </a:p>
            </p:txBody>
          </p:sp>
          <p:cxnSp>
            <p:nvCxnSpPr>
              <p:cNvPr id="109" name="Straight Connector 108">
                <a:extLst>
                  <a:ext uri="{FF2B5EF4-FFF2-40B4-BE49-F238E27FC236}">
                    <a16:creationId xmlns:a16="http://schemas.microsoft.com/office/drawing/2014/main" id="{36EBE59A-789A-443D-8B61-0A638BA869D7}"/>
                  </a:ext>
                </a:extLst>
              </p:cNvPr>
              <p:cNvCxnSpPr>
                <a:cxnSpLocks/>
              </p:cNvCxnSpPr>
              <p:nvPr/>
            </p:nvCxnSpPr>
            <p:spPr>
              <a:xfrm>
                <a:off x="1013012" y="5751358"/>
                <a:ext cx="297927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E41F8B0E-2E49-4610-8DD1-3715B9A484FB}"/>
                  </a:ext>
                </a:extLst>
              </p:cNvPr>
              <p:cNvSpPr txBox="1"/>
              <p:nvPr/>
            </p:nvSpPr>
            <p:spPr>
              <a:xfrm>
                <a:off x="2453596" y="5441059"/>
                <a:ext cx="89768" cy="215444"/>
              </a:xfrm>
              <a:prstGeom prst="rect">
                <a:avLst/>
              </a:prstGeom>
              <a:grpFill/>
            </p:spPr>
            <p:txBody>
              <a:bodyPr wrap="none" lIns="0" tIns="0" rIns="0" bIns="0" rtlCol="0">
                <a:spAutoFit/>
              </a:bodyPr>
              <a:lstStyle/>
              <a:p>
                <a:r>
                  <a:rPr lang="en-US" sz="1400" dirty="0"/>
                  <a:t>×</a:t>
                </a:r>
              </a:p>
            </p:txBody>
          </p:sp>
          <p:grpSp>
            <p:nvGrpSpPr>
              <p:cNvPr id="111" name="Group 110">
                <a:extLst>
                  <a:ext uri="{FF2B5EF4-FFF2-40B4-BE49-F238E27FC236}">
                    <a16:creationId xmlns:a16="http://schemas.microsoft.com/office/drawing/2014/main" id="{0B687919-A7B2-4EC7-A0C9-0E50EC3B5960}"/>
                  </a:ext>
                </a:extLst>
              </p:cNvPr>
              <p:cNvGrpSpPr/>
              <p:nvPr/>
            </p:nvGrpSpPr>
            <p:grpSpPr>
              <a:xfrm>
                <a:off x="1525876" y="5846213"/>
                <a:ext cx="1722775" cy="215444"/>
                <a:chOff x="1525876" y="5846213"/>
                <a:chExt cx="1722775" cy="215444"/>
              </a:xfrm>
              <a:grpFill/>
            </p:grpSpPr>
            <p:sp>
              <p:nvSpPr>
                <p:cNvPr id="112" name="TextBox 111">
                  <a:extLst>
                    <a:ext uri="{FF2B5EF4-FFF2-40B4-BE49-F238E27FC236}">
                      <a16:creationId xmlns:a16="http://schemas.microsoft.com/office/drawing/2014/main" id="{925C4A46-DE24-4CBB-93A2-48B35C25CD40}"/>
                    </a:ext>
                  </a:extLst>
                </p:cNvPr>
                <p:cNvSpPr txBox="1"/>
                <p:nvPr/>
              </p:nvSpPr>
              <p:spPr>
                <a:xfrm>
                  <a:off x="1525876" y="5846213"/>
                  <a:ext cx="89768" cy="215444"/>
                </a:xfrm>
                <a:prstGeom prst="rect">
                  <a:avLst/>
                </a:prstGeom>
                <a:grpFill/>
              </p:spPr>
              <p:txBody>
                <a:bodyPr wrap="none" lIns="0" tIns="0" rIns="0" bIns="0" rtlCol="0">
                  <a:spAutoFit/>
                </a:bodyPr>
                <a:lstStyle/>
                <a:p>
                  <a:r>
                    <a:rPr lang="en-US" sz="1400" dirty="0"/>
                    <a:t>×</a:t>
                  </a:r>
                </a:p>
              </p:txBody>
            </p:sp>
            <p:sp>
              <p:nvSpPr>
                <p:cNvPr id="113" name="TextBox 112">
                  <a:extLst>
                    <a:ext uri="{FF2B5EF4-FFF2-40B4-BE49-F238E27FC236}">
                      <a16:creationId xmlns:a16="http://schemas.microsoft.com/office/drawing/2014/main" id="{AC811EEC-73C2-44CF-AB8F-DAA87B236717}"/>
                    </a:ext>
                  </a:extLst>
                </p:cNvPr>
                <p:cNvSpPr txBox="1"/>
                <p:nvPr/>
              </p:nvSpPr>
              <p:spPr>
                <a:xfrm>
                  <a:off x="3158883" y="5846213"/>
                  <a:ext cx="89768" cy="215444"/>
                </a:xfrm>
                <a:prstGeom prst="rect">
                  <a:avLst/>
                </a:prstGeom>
                <a:grpFill/>
              </p:spPr>
              <p:txBody>
                <a:bodyPr wrap="none" lIns="0" tIns="0" rIns="0" bIns="0" rtlCol="0">
                  <a:spAutoFit/>
                </a:bodyPr>
                <a:lstStyle/>
                <a:p>
                  <a:r>
                    <a:rPr lang="en-US" sz="1400" dirty="0"/>
                    <a:t>×</a:t>
                  </a:r>
                </a:p>
              </p:txBody>
            </p:sp>
            <p:sp>
              <p:nvSpPr>
                <p:cNvPr id="114" name="TextBox 113">
                  <a:extLst>
                    <a:ext uri="{FF2B5EF4-FFF2-40B4-BE49-F238E27FC236}">
                      <a16:creationId xmlns:a16="http://schemas.microsoft.com/office/drawing/2014/main" id="{2FEF1E10-EC6A-4766-AA57-9BBEB6A9373F}"/>
                    </a:ext>
                  </a:extLst>
                </p:cNvPr>
                <p:cNvSpPr txBox="1"/>
                <p:nvPr/>
              </p:nvSpPr>
              <p:spPr>
                <a:xfrm>
                  <a:off x="2453441" y="5846213"/>
                  <a:ext cx="89768" cy="215444"/>
                </a:xfrm>
                <a:prstGeom prst="rect">
                  <a:avLst/>
                </a:prstGeom>
                <a:grpFill/>
              </p:spPr>
              <p:txBody>
                <a:bodyPr wrap="none" lIns="0" tIns="0" rIns="0" bIns="0" rtlCol="0">
                  <a:spAutoFit/>
                </a:bodyPr>
                <a:lstStyle/>
                <a:p>
                  <a:r>
                    <a:rPr lang="en-US" sz="1400" dirty="0"/>
                    <a:t>+</a:t>
                  </a:r>
                </a:p>
              </p:txBody>
            </p:sp>
          </p:grpSp>
        </p:grpSp>
        <p:sp>
          <p:nvSpPr>
            <p:cNvPr id="107" name="TextBox 106">
              <a:extLst>
                <a:ext uri="{FF2B5EF4-FFF2-40B4-BE49-F238E27FC236}">
                  <a16:creationId xmlns:a16="http://schemas.microsoft.com/office/drawing/2014/main" id="{43BF6EFE-CA6B-4EEA-97BB-8E2871FA2675}"/>
                </a:ext>
              </a:extLst>
            </p:cNvPr>
            <p:cNvSpPr txBox="1"/>
            <p:nvPr/>
          </p:nvSpPr>
          <p:spPr>
            <a:xfrm>
              <a:off x="4369825" y="5548781"/>
              <a:ext cx="153888" cy="369332"/>
            </a:xfrm>
            <a:prstGeom prst="rect">
              <a:avLst/>
            </a:prstGeom>
            <a:grpFill/>
          </p:spPr>
          <p:txBody>
            <a:bodyPr wrap="none" lIns="0" tIns="0" rIns="0" bIns="0" rtlCol="0">
              <a:spAutoFit/>
            </a:bodyPr>
            <a:lstStyle/>
            <a:p>
              <a:r>
                <a:rPr lang="en-US" sz="2400" dirty="0"/>
                <a:t>=</a:t>
              </a:r>
            </a:p>
          </p:txBody>
        </p:sp>
      </p:grpSp>
    </p:spTree>
    <p:extLst>
      <p:ext uri="{BB962C8B-B14F-4D97-AF65-F5344CB8AC3E}">
        <p14:creationId xmlns:p14="http://schemas.microsoft.com/office/powerpoint/2010/main" val="265802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69"/>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82"/>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0" grpId="0" animBg="1"/>
      <p:bldP spid="45" grpId="0" animBg="1"/>
      <p:bldP spid="4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617041" y="5385912"/>
            <a:ext cx="1526959" cy="870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069885" y="777018"/>
            <a:ext cx="6734067" cy="3988713"/>
            <a:chOff x="1013656" y="1434645"/>
            <a:chExt cx="6734067" cy="3988713"/>
          </a:xfrm>
        </p:grpSpPr>
        <p:pic>
          <p:nvPicPr>
            <p:cNvPr id="19" name="Picture 18"/>
            <p:cNvPicPr>
              <a:picLocks noChangeAspect="1"/>
            </p:cNvPicPr>
            <p:nvPr/>
          </p:nvPicPr>
          <p:blipFill>
            <a:blip r:embed="rId2"/>
            <a:stretch>
              <a:fillRect/>
            </a:stretch>
          </p:blipFill>
          <p:spPr>
            <a:xfrm>
              <a:off x="1396276" y="1434645"/>
              <a:ext cx="6351447" cy="3988709"/>
            </a:xfrm>
            <a:prstGeom prst="rect">
              <a:avLst/>
            </a:prstGeom>
          </p:spPr>
        </p:pic>
        <p:pic>
          <p:nvPicPr>
            <p:cNvPr id="21" name="Picture 20"/>
            <p:cNvPicPr>
              <a:picLocks noChangeAspect="1"/>
            </p:cNvPicPr>
            <p:nvPr/>
          </p:nvPicPr>
          <p:blipFill rotWithShape="1">
            <a:blip r:embed="rId3"/>
            <a:srcRect r="83184"/>
            <a:stretch/>
          </p:blipFill>
          <p:spPr>
            <a:xfrm>
              <a:off x="1013656" y="1434649"/>
              <a:ext cx="1068064" cy="3988709"/>
            </a:xfrm>
            <a:prstGeom prst="rect">
              <a:avLst/>
            </a:prstGeom>
          </p:spPr>
        </p:pic>
      </p:grpSp>
      <p:cxnSp>
        <p:nvCxnSpPr>
          <p:cNvPr id="6" name="Straight Arrow Connector 5"/>
          <p:cNvCxnSpPr/>
          <p:nvPr/>
        </p:nvCxnSpPr>
        <p:spPr>
          <a:xfrm flipV="1">
            <a:off x="4545161" y="4152035"/>
            <a:ext cx="0" cy="3373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4545161" y="601585"/>
            <a:ext cx="4014475" cy="3098142"/>
            <a:chOff x="4738707" y="1888110"/>
            <a:chExt cx="4014475" cy="3098142"/>
          </a:xfrm>
        </p:grpSpPr>
        <p:cxnSp>
          <p:nvCxnSpPr>
            <p:cNvPr id="14" name="Straight Arrow Connector 13"/>
            <p:cNvCxnSpPr>
              <a:stCxn id="17" idx="1"/>
            </p:cNvCxnSpPr>
            <p:nvPr/>
          </p:nvCxnSpPr>
          <p:spPr>
            <a:xfrm flipH="1">
              <a:off x="4738707" y="2211276"/>
              <a:ext cx="1774118" cy="2774976"/>
            </a:xfrm>
            <a:prstGeom prst="straightConnector1">
              <a:avLst/>
            </a:prstGeom>
            <a:ln w="38100">
              <a:solidFill>
                <a:srgbClr val="FFC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12825" y="1888110"/>
              <a:ext cx="2240357" cy="646331"/>
            </a:xfrm>
            <a:prstGeom prst="rect">
              <a:avLst/>
            </a:prstGeom>
            <a:noFill/>
            <a:ln w="38100">
              <a:solidFill>
                <a:srgbClr val="FFC0C0"/>
              </a:solidFill>
            </a:ln>
          </p:spPr>
          <p:txBody>
            <a:bodyPr wrap="none" rtlCol="0">
              <a:spAutoFit/>
            </a:bodyPr>
            <a:lstStyle/>
            <a:p>
              <a:r>
                <a:rPr lang="en-US" dirty="0"/>
                <a:t>144 Female engineers</a:t>
              </a:r>
            </a:p>
            <a:p>
              <a:r>
                <a:rPr lang="en-US" dirty="0"/>
                <a:t>with height 67”</a:t>
              </a:r>
            </a:p>
          </p:txBody>
        </p:sp>
      </p:grpSp>
      <p:grpSp>
        <p:nvGrpSpPr>
          <p:cNvPr id="28" name="Group 27"/>
          <p:cNvGrpSpPr/>
          <p:nvPr/>
        </p:nvGrpSpPr>
        <p:grpSpPr>
          <a:xfrm>
            <a:off x="4545161" y="1514336"/>
            <a:ext cx="3815975" cy="757832"/>
            <a:chOff x="4689382" y="1217009"/>
            <a:chExt cx="3815975" cy="757832"/>
          </a:xfrm>
        </p:grpSpPr>
        <p:cxnSp>
          <p:nvCxnSpPr>
            <p:cNvPr id="29" name="Straight Arrow Connector 28"/>
            <p:cNvCxnSpPr>
              <a:stCxn id="30" idx="1"/>
            </p:cNvCxnSpPr>
            <p:nvPr/>
          </p:nvCxnSpPr>
          <p:spPr>
            <a:xfrm flipH="1">
              <a:off x="4689382" y="1540175"/>
              <a:ext cx="1780610" cy="434666"/>
            </a:xfrm>
            <a:prstGeom prst="straightConnector1">
              <a:avLst/>
            </a:prstGeom>
            <a:ln w="38100">
              <a:solidFill>
                <a:srgbClr val="2F2FFF"/>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69992" y="1217009"/>
              <a:ext cx="2035365" cy="646331"/>
            </a:xfrm>
            <a:prstGeom prst="rect">
              <a:avLst/>
            </a:prstGeom>
            <a:noFill/>
            <a:ln w="38100">
              <a:solidFill>
                <a:srgbClr val="8080FF"/>
              </a:solidFill>
            </a:ln>
          </p:spPr>
          <p:txBody>
            <a:bodyPr wrap="none" rtlCol="0">
              <a:spAutoFit/>
            </a:bodyPr>
            <a:lstStyle/>
            <a:p>
              <a:r>
                <a:rPr lang="en-US" dirty="0"/>
                <a:t>605 Male engineers</a:t>
              </a:r>
            </a:p>
            <a:p>
              <a:r>
                <a:rPr lang="en-US" dirty="0"/>
                <a:t>with height 67”</a:t>
              </a:r>
            </a:p>
          </p:txBody>
        </p:sp>
      </p:grpSp>
      <p:sp>
        <p:nvSpPr>
          <p:cNvPr id="34" name="TextBox 33"/>
          <p:cNvSpPr txBox="1"/>
          <p:nvPr/>
        </p:nvSpPr>
        <p:spPr>
          <a:xfrm>
            <a:off x="550545" y="4862959"/>
            <a:ext cx="8042907" cy="1384995"/>
          </a:xfrm>
          <a:prstGeom prst="rect">
            <a:avLst/>
          </a:prstGeom>
          <a:noFill/>
        </p:spPr>
        <p:txBody>
          <a:bodyPr wrap="square" rtlCol="0">
            <a:spAutoFit/>
          </a:bodyPr>
          <a:lstStyle/>
          <a:p>
            <a:r>
              <a:rPr lang="en-US" sz="1400" dirty="0"/>
              <a:t>If we are asked to guess the gender of a new 67” engineer, we would refer to the above regular histogram and compare the two probabilities:</a:t>
            </a:r>
          </a:p>
          <a:p>
            <a:endParaRPr lang="en-US" sz="1400" dirty="0"/>
          </a:p>
          <a:p>
            <a:r>
              <a:rPr lang="en-US" sz="1400" dirty="0"/>
              <a:t>Probability of being female, given h=67”</a:t>
            </a:r>
          </a:p>
          <a:p>
            <a:endParaRPr lang="en-US" sz="1400" dirty="0"/>
          </a:p>
          <a:p>
            <a:r>
              <a:rPr lang="en-US" sz="1400" dirty="0"/>
              <a:t>Probability of being male, given h=67”</a:t>
            </a:r>
          </a:p>
        </p:txBody>
      </p:sp>
      <mc:AlternateContent xmlns:mc="http://schemas.openxmlformats.org/markup-compatibility/2006" xmlns:a14="http://schemas.microsoft.com/office/drawing/2010/main">
        <mc:Choice Requires="a14">
          <p:sp>
            <p:nvSpPr>
              <p:cNvPr id="43" name="Rectangle 42"/>
              <p:cNvSpPr/>
              <p:nvPr/>
            </p:nvSpPr>
            <p:spPr>
              <a:xfrm>
                <a:off x="4012933" y="5387381"/>
                <a:ext cx="1713164" cy="872996"/>
              </a:xfrm>
              <a:prstGeom prst="rect">
                <a:avLst/>
              </a:prstGeom>
            </p:spPr>
            <p:txBody>
              <a:bodyPr wrap="square">
                <a:spAutoFit/>
              </a:bodyPr>
              <a:lstStyle/>
              <a:p>
                <a:pPr lvl="0">
                  <a:spcAft>
                    <a:spcPts val="600"/>
                  </a:spcAft>
                </a:pPr>
                <a14:m>
                  <m:oMathPara xmlns:m="http://schemas.openxmlformats.org/officeDocument/2006/math">
                    <m:oMathParaPr>
                      <m:jc m:val="centerGroup"/>
                    </m:oMathParaPr>
                    <m:oMath xmlns:m="http://schemas.openxmlformats.org/officeDocument/2006/math">
                      <m:r>
                        <a:rPr lang="en-US" sz="1200" b="0" i="1" smtClean="0">
                          <a:solidFill>
                            <a:prstClr val="black"/>
                          </a:solidFill>
                          <a:latin typeface="Cambria Math" panose="02040503050406030204" pitchFamily="18" charset="0"/>
                        </a:rPr>
                        <m:t>=</m:t>
                      </m:r>
                      <m:f>
                        <m:fPr>
                          <m:ctrlPr>
                            <a:rPr lang="en-US" sz="1200" i="1">
                              <a:solidFill>
                                <a:prstClr val="black"/>
                              </a:solidFill>
                              <a:latin typeface="Cambria Math" panose="02040503050406030204" pitchFamily="18" charset="0"/>
                            </a:rPr>
                          </m:ctrlPr>
                        </m:fPr>
                        <m:num>
                          <m:r>
                            <a:rPr lang="en-US" sz="1200" b="0" i="1" smtClean="0">
                              <a:solidFill>
                                <a:prstClr val="black"/>
                              </a:solidFill>
                              <a:latin typeface="Cambria Math" panose="02040503050406030204" pitchFamily="18" charset="0"/>
                            </a:rPr>
                            <m:t>144</m:t>
                          </m:r>
                        </m:num>
                        <m:den>
                          <m:r>
                            <a:rPr lang="en-US" sz="1200" b="0" i="1" smtClean="0">
                              <a:solidFill>
                                <a:prstClr val="black"/>
                              </a:solidFill>
                              <a:latin typeface="Cambria Math" panose="02040503050406030204" pitchFamily="18" charset="0"/>
                            </a:rPr>
                            <m:t>144</m:t>
                          </m:r>
                          <m:r>
                            <a:rPr lang="en-US" sz="1200" i="1" smtClean="0">
                              <a:solidFill>
                                <a:prstClr val="black"/>
                              </a:solidFill>
                              <a:latin typeface="Cambria Math" panose="02040503050406030204" pitchFamily="18" charset="0"/>
                            </a:rPr>
                            <m:t>+</m:t>
                          </m:r>
                          <m:r>
                            <a:rPr lang="en-US" sz="1200" b="0" i="1" smtClean="0">
                              <a:solidFill>
                                <a:prstClr val="black"/>
                              </a:solidFill>
                              <a:latin typeface="Cambria Math" panose="02040503050406030204" pitchFamily="18" charset="0"/>
                            </a:rPr>
                            <m:t>605</m:t>
                          </m:r>
                        </m:den>
                      </m:f>
                      <m:r>
                        <a:rPr lang="en-US" sz="1200" b="0" i="1" smtClean="0">
                          <a:solidFill>
                            <a:prstClr val="black"/>
                          </a:solidFill>
                          <a:latin typeface="Cambria Math" panose="02040503050406030204" pitchFamily="18" charset="0"/>
                        </a:rPr>
                        <m:t>=0.19</m:t>
                      </m:r>
                    </m:oMath>
                  </m:oMathPara>
                </a14:m>
                <a:endParaRPr lang="en-US" sz="1400" dirty="0"/>
              </a:p>
              <a:p>
                <a:pPr lvl="0"/>
                <a14:m>
                  <m:oMathPara xmlns:m="http://schemas.openxmlformats.org/officeDocument/2006/math">
                    <m:oMathParaPr>
                      <m:jc m:val="centerGroup"/>
                    </m:oMathParaPr>
                    <m:oMath xmlns:m="http://schemas.openxmlformats.org/officeDocument/2006/math">
                      <m:r>
                        <a:rPr lang="en-US" sz="1200" i="1">
                          <a:solidFill>
                            <a:prstClr val="black"/>
                          </a:solidFill>
                          <a:latin typeface="Cambria Math" panose="02040503050406030204" pitchFamily="18" charset="0"/>
                        </a:rPr>
                        <m:t>=</m:t>
                      </m:r>
                      <m:f>
                        <m:fPr>
                          <m:ctrlPr>
                            <a:rPr lang="en-US" sz="1200" i="1">
                              <a:solidFill>
                                <a:prstClr val="black"/>
                              </a:solidFill>
                              <a:latin typeface="Cambria Math" panose="02040503050406030204" pitchFamily="18" charset="0"/>
                            </a:rPr>
                          </m:ctrlPr>
                        </m:fPr>
                        <m:num>
                          <m:r>
                            <a:rPr lang="en-US" sz="1200" b="0" i="1" smtClean="0">
                              <a:solidFill>
                                <a:prstClr val="black"/>
                              </a:solidFill>
                              <a:latin typeface="Cambria Math" panose="02040503050406030204" pitchFamily="18" charset="0"/>
                            </a:rPr>
                            <m:t>605</m:t>
                          </m:r>
                        </m:num>
                        <m:den>
                          <m:r>
                            <a:rPr lang="en-US" sz="1200" b="0" i="1" smtClean="0">
                              <a:solidFill>
                                <a:prstClr val="black"/>
                              </a:solidFill>
                              <a:latin typeface="Cambria Math" panose="02040503050406030204" pitchFamily="18" charset="0"/>
                            </a:rPr>
                            <m:t>144</m:t>
                          </m:r>
                          <m:r>
                            <a:rPr lang="en-US" sz="1200" i="1">
                              <a:solidFill>
                                <a:prstClr val="black"/>
                              </a:solidFill>
                              <a:latin typeface="Cambria Math" panose="02040503050406030204" pitchFamily="18" charset="0"/>
                            </a:rPr>
                            <m:t>+</m:t>
                          </m:r>
                          <m:r>
                            <a:rPr lang="en-US" sz="1200" b="0" i="1" smtClean="0">
                              <a:solidFill>
                                <a:prstClr val="black"/>
                              </a:solidFill>
                              <a:latin typeface="Cambria Math" panose="02040503050406030204" pitchFamily="18" charset="0"/>
                            </a:rPr>
                            <m:t>605</m:t>
                          </m:r>
                        </m:den>
                      </m:f>
                      <m:r>
                        <a:rPr lang="en-US" sz="1200" i="1">
                          <a:solidFill>
                            <a:prstClr val="black"/>
                          </a:solidFill>
                          <a:latin typeface="Cambria Math" panose="02040503050406030204" pitchFamily="18" charset="0"/>
                        </a:rPr>
                        <m:t>=0.</m:t>
                      </m:r>
                      <m:r>
                        <a:rPr lang="en-US" sz="1200" b="0" i="1" smtClean="0">
                          <a:solidFill>
                            <a:prstClr val="black"/>
                          </a:solidFill>
                          <a:latin typeface="Cambria Math" panose="02040503050406030204" pitchFamily="18" charset="0"/>
                        </a:rPr>
                        <m:t>81</m:t>
                      </m:r>
                    </m:oMath>
                  </m:oMathPara>
                </a14:m>
                <a:endParaRPr lang="en-US" sz="1200" dirty="0">
                  <a:solidFill>
                    <a:prstClr val="black"/>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4012933" y="5387381"/>
                <a:ext cx="1713164" cy="872996"/>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7617041" y="5425266"/>
                <a:ext cx="1227339" cy="830997"/>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1600" b="0" i="1" smtClean="0">
                          <a:solidFill>
                            <a:prstClr val="black"/>
                          </a:solidFill>
                          <a:latin typeface="Cambria Math" panose="02040503050406030204" pitchFamily="18" charset="0"/>
                        </a:rPr>
                        <m:t>=</m:t>
                      </m:r>
                      <m:r>
                        <a:rPr lang="en-US" sz="1600" b="0" i="1" smtClean="0">
                          <a:solidFill>
                            <a:prstClr val="black"/>
                          </a:solidFill>
                          <a:latin typeface="Cambria Math" panose="02040503050406030204" pitchFamily="18" charset="0"/>
                        </a:rPr>
                        <m:t>𝑃</m:t>
                      </m:r>
                      <m:r>
                        <a:rPr lang="en-US" sz="1600" b="0" i="1" smtClean="0">
                          <a:solidFill>
                            <a:prstClr val="black"/>
                          </a:solidFill>
                          <a:latin typeface="Cambria Math" panose="02040503050406030204" pitchFamily="18" charset="0"/>
                        </a:rPr>
                        <m:t>(</m:t>
                      </m:r>
                      <m:r>
                        <m:rPr>
                          <m:sty m:val="p"/>
                        </m:rPr>
                        <a:rPr lang="en-US" sz="1600" b="0" i="0" smtClean="0">
                          <a:solidFill>
                            <a:prstClr val="black"/>
                          </a:solidFill>
                          <a:latin typeface="Cambria Math" panose="02040503050406030204" pitchFamily="18" charset="0"/>
                        </a:rPr>
                        <m:t>F</m:t>
                      </m:r>
                      <m:r>
                        <a:rPr lang="en-US" sz="1600" b="0" i="1" smtClean="0">
                          <a:solidFill>
                            <a:prstClr val="black"/>
                          </a:solidFill>
                          <a:latin typeface="Cambria Math" panose="02040503050406030204" pitchFamily="18" charset="0"/>
                        </a:rPr>
                        <m:t>|67")</m:t>
                      </m:r>
                    </m:oMath>
                  </m:oMathPara>
                </a14:m>
                <a:endParaRPr lang="en-US" sz="1600" b="0" dirty="0">
                  <a:solidFill>
                    <a:prstClr val="black"/>
                  </a:solidFill>
                </a:endParaRPr>
              </a:p>
              <a:p>
                <a:pPr lvl="0"/>
                <a:endParaRPr lang="en-US" sz="1600" b="0" dirty="0">
                  <a:solidFill>
                    <a:prstClr val="black"/>
                  </a:solidFill>
                </a:endParaRPr>
              </a:p>
              <a:p>
                <a:pPr/>
                <a14:m>
                  <m:oMathPara xmlns:m="http://schemas.openxmlformats.org/officeDocument/2006/math">
                    <m:oMathParaPr>
                      <m:jc m:val="centerGroup"/>
                    </m:oMathParaPr>
                    <m:oMath xmlns:m="http://schemas.openxmlformats.org/officeDocument/2006/math">
                      <m:r>
                        <a:rPr lang="en-US" sz="1600" i="1">
                          <a:solidFill>
                            <a:prstClr val="black"/>
                          </a:solidFill>
                          <a:latin typeface="Cambria Math" panose="02040503050406030204" pitchFamily="18" charset="0"/>
                        </a:rPr>
                        <m:t>=</m:t>
                      </m:r>
                      <m:r>
                        <a:rPr lang="en-US" sz="1600" b="0" i="1" smtClean="0">
                          <a:solidFill>
                            <a:prstClr val="black"/>
                          </a:solidFill>
                          <a:latin typeface="Cambria Math" panose="02040503050406030204" pitchFamily="18" charset="0"/>
                        </a:rPr>
                        <m:t>𝑃</m:t>
                      </m:r>
                      <m:r>
                        <a:rPr lang="en-US" sz="1600" i="1">
                          <a:solidFill>
                            <a:prstClr val="black"/>
                          </a:solidFill>
                          <a:latin typeface="Cambria Math" panose="02040503050406030204" pitchFamily="18" charset="0"/>
                        </a:rPr>
                        <m:t>(</m:t>
                      </m:r>
                      <m:r>
                        <m:rPr>
                          <m:sty m:val="p"/>
                        </m:rPr>
                        <a:rPr lang="en-US" sz="1600" b="0" i="0" smtClean="0">
                          <a:solidFill>
                            <a:prstClr val="black"/>
                          </a:solidFill>
                          <a:latin typeface="Cambria Math" panose="02040503050406030204" pitchFamily="18" charset="0"/>
                        </a:rPr>
                        <m:t>M</m:t>
                      </m:r>
                      <m:r>
                        <a:rPr lang="en-US" sz="1600" i="1">
                          <a:solidFill>
                            <a:prstClr val="black"/>
                          </a:solidFill>
                          <a:latin typeface="Cambria Math" panose="02040503050406030204" pitchFamily="18" charset="0"/>
                        </a:rPr>
                        <m:t>|67")</m:t>
                      </m:r>
                    </m:oMath>
                  </m:oMathPara>
                </a14:m>
                <a:endParaRPr lang="en-US" sz="1600" dirty="0">
                  <a:solidFill>
                    <a:prstClr val="black"/>
                  </a:solidFill>
                </a:endParaRPr>
              </a:p>
            </p:txBody>
          </p:sp>
        </mc:Choice>
        <mc:Fallback xmlns="">
          <p:sp>
            <p:nvSpPr>
              <p:cNvPr id="45" name="Rectangle 44"/>
              <p:cNvSpPr>
                <a:spLocks noRot="1" noChangeAspect="1" noMove="1" noResize="1" noEditPoints="1" noAdjustHandles="1" noChangeArrowheads="1" noChangeShapeType="1" noTextEdit="1"/>
              </p:cNvSpPr>
              <p:nvPr/>
            </p:nvSpPr>
            <p:spPr>
              <a:xfrm>
                <a:off x="7617041" y="5425266"/>
                <a:ext cx="1227339" cy="830997"/>
              </a:xfrm>
              <a:prstGeom prst="rect">
                <a:avLst/>
              </a:prstGeom>
              <a:blipFill>
                <a:blip r:embed="rId5"/>
                <a:stretch>
                  <a:fillRect b="-3676"/>
                </a:stretch>
              </a:blipFill>
            </p:spPr>
            <p:txBody>
              <a:bodyPr/>
              <a:lstStyle/>
              <a:p>
                <a:r>
                  <a:rPr lang="en-US">
                    <a:noFill/>
                  </a:rPr>
                  <a:t> </a:t>
                </a:r>
              </a:p>
            </p:txBody>
          </p:sp>
        </mc:Fallback>
      </mc:AlternateContent>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“Regular” Histogram of engineers’ height</a:t>
            </a:r>
          </a:p>
        </p:txBody>
      </p:sp>
    </p:spTree>
    <p:extLst>
      <p:ext uri="{BB962C8B-B14F-4D97-AF65-F5344CB8AC3E}">
        <p14:creationId xmlns:p14="http://schemas.microsoft.com/office/powerpoint/2010/main" val="1455166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3" grpId="0"/>
      <p:bldP spid="45"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1" id="{92244565-9883-4762-939B-562AC5E29D5A}" vid="{1C8E524B-2811-4BCB-BC9F-26B3967C10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ontrol xmlns="http://schemas.microsoft.com/VisualStudio/2011/storyboarding/control">
  <Id Name="6ecec672-4555-49d2-9ef7-bfd9df26d03a" Revision="1" Stencil="System.MyShapes" StencilVersion="1.0"/>
</Control>
</file>

<file path=customXml/item2.xml><?xml version="1.0" encoding="utf-8"?>
<Control xmlns="http://schemas.microsoft.com/VisualStudio/2011/storyboarding/control">
  <Id Name="6ecec672-4555-49d2-9ef7-bfd9df26d03a" Revision="1" Stencil="System.MyShapes" StencilVersion="1.0"/>
</Control>
</file>

<file path=customXml/item3.xml><?xml version="1.0" encoding="utf-8"?>
<Control xmlns="http://schemas.microsoft.com/VisualStudio/2011/storyboarding/control">
  <Id Name="6ecec672-4555-49d2-9ef7-bfd9df26d03a" Revision="1" Stencil="System.MyShapes" StencilVersion="1.0"/>
</Control>
</file>

<file path=customXml/item4.xml><?xml version="1.0" encoding="utf-8"?>
<Control xmlns="http://schemas.microsoft.com/VisualStudio/2011/storyboarding/control">
  <Id Name="6ecec672-4555-49d2-9ef7-bfd9df26d03a" Revision="1" Stencil="System.MyShapes" StencilVersion="1.0"/>
</Control>
</file>

<file path=customXml/itemProps1.xml><?xml version="1.0" encoding="utf-8"?>
<ds:datastoreItem xmlns:ds="http://schemas.openxmlformats.org/officeDocument/2006/customXml" ds:itemID="{B38A2D1B-269A-42DF-AE02-B86303E75DA8}">
  <ds:schemaRefs>
    <ds:schemaRef ds:uri="http://schemas.microsoft.com/VisualStudio/2011/storyboarding/control"/>
  </ds:schemaRefs>
</ds:datastoreItem>
</file>

<file path=customXml/itemProps2.xml><?xml version="1.0" encoding="utf-8"?>
<ds:datastoreItem xmlns:ds="http://schemas.openxmlformats.org/officeDocument/2006/customXml" ds:itemID="{7EA6A2F1-F5A1-4471-BC9A-D4FFCE9A9D8A}">
  <ds:schemaRefs>
    <ds:schemaRef ds:uri="http://schemas.microsoft.com/VisualStudio/2011/storyboarding/control"/>
  </ds:schemaRefs>
</ds:datastoreItem>
</file>

<file path=customXml/itemProps3.xml><?xml version="1.0" encoding="utf-8"?>
<ds:datastoreItem xmlns:ds="http://schemas.openxmlformats.org/officeDocument/2006/customXml" ds:itemID="{929A121D-929C-4785-B2F7-54EB0A76A5FE}">
  <ds:schemaRefs>
    <ds:schemaRef ds:uri="http://schemas.microsoft.com/VisualStudio/2011/storyboarding/control"/>
  </ds:schemaRefs>
</ds:datastoreItem>
</file>

<file path=customXml/itemProps4.xml><?xml version="1.0" encoding="utf-8"?>
<ds:datastoreItem xmlns:ds="http://schemas.openxmlformats.org/officeDocument/2006/customXml" ds:itemID="{8FB8EF33-0BCF-46B7-8121-8D42F2BEDED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Green_Title</Template>
  <TotalTime>3454</TotalTime>
  <Words>3394</Words>
  <Application>Microsoft Office PowerPoint</Application>
  <PresentationFormat>On-screen Show (4:3)</PresentationFormat>
  <Paragraphs>535</Paragraphs>
  <Slides>36</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Cambria Math</vt:lpstr>
      <vt:lpstr>Office Theme</vt:lpstr>
      <vt:lpstr>Topic 1: What is machine learning?</vt:lpstr>
      <vt:lpstr>Hit the ground running</vt:lpstr>
      <vt:lpstr>Histograms (movie)</vt:lpstr>
      <vt:lpstr>Assignment 1</vt:lpstr>
      <vt:lpstr>Step-by-Step: Pseudocode for computing the histogram</vt:lpstr>
      <vt:lpstr>Hands-On Exercise</vt:lpstr>
      <vt:lpstr>“Regular” Histogram of teachers’ height</vt:lpstr>
      <vt:lpstr>Normalized Histogram of teachers’ height</vt:lpstr>
      <vt:lpstr>“Regular” Histogram of engineers’ height</vt:lpstr>
      <vt:lpstr>Normalized Histogram of engineers’ height</vt:lpstr>
      <vt:lpstr>More and more bins. Good or bad?</vt:lpstr>
      <vt:lpstr>More and more bins. More and more samples.</vt:lpstr>
      <vt:lpstr>Different choices for showing the length of bars in histograms</vt:lpstr>
      <vt:lpstr>Density histograms are special</vt:lpstr>
      <vt:lpstr>Density Histograms to PDFs</vt:lpstr>
      <vt:lpstr>Understanding probability density functions (PDFs)</vt:lpstr>
      <vt:lpstr>Assignment 1 (unofficial, always refer to the course website)</vt:lpstr>
      <vt:lpstr>Real-life machine learning example from the banking industry</vt:lpstr>
      <vt:lpstr>Excuse to introduce some jargon</vt:lpstr>
      <vt:lpstr>Working definition: Oh… So, this is machine learning?</vt:lpstr>
      <vt:lpstr>Working definition: Is that all there is to it?</vt:lpstr>
      <vt:lpstr>Supervised Learning</vt:lpstr>
      <vt:lpstr>Unsupervised Learning</vt:lpstr>
      <vt:lpstr>Class Project: Face Emotion Classification</vt:lpstr>
      <vt:lpstr>Market Segmentation (Data)</vt:lpstr>
      <vt:lpstr>Market Segmentation (K=15, Kmeans Clustering)</vt:lpstr>
      <vt:lpstr>Machine Learning versus Other Things</vt:lpstr>
      <vt:lpstr>Meet your first (ridiculously simple) classifier</vt:lpstr>
      <vt:lpstr>An abstract look at the first classifier. How does it work?</vt:lpstr>
      <vt:lpstr>Histograms, PDFs and probabilities</vt:lpstr>
      <vt:lpstr>Bayes Classifier</vt:lpstr>
      <vt:lpstr>Bayes Classifier (with textbook notation)</vt:lpstr>
      <vt:lpstr>Bayes Classifier (also, Theorem)</vt:lpstr>
      <vt:lpstr>Multi-class, multidimensional generalizations</vt:lpstr>
      <vt:lpstr>What have you accomplish today ?</vt:lpstr>
      <vt:lpstr>Topic 1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 What is machine learning?</dc:title>
  <dc:creator>Shashidhar Sathyanarayana</dc:creator>
  <cp:lastModifiedBy>Shashidhar Sathyanarayana</cp:lastModifiedBy>
  <cp:revision>17</cp:revision>
  <dcterms:created xsi:type="dcterms:W3CDTF">2018-04-17T23:54:25Z</dcterms:created>
  <dcterms:modified xsi:type="dcterms:W3CDTF">2020-01-23T18:57:37Z</dcterms:modified>
</cp:coreProperties>
</file>